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59" r:id="rId3"/>
    <p:sldId id="325" r:id="rId4"/>
    <p:sldId id="313" r:id="rId5"/>
    <p:sldId id="310" r:id="rId6"/>
    <p:sldId id="260" r:id="rId7"/>
    <p:sldId id="322" r:id="rId8"/>
    <p:sldId id="284" r:id="rId9"/>
    <p:sldId id="323" r:id="rId10"/>
    <p:sldId id="318" r:id="rId11"/>
    <p:sldId id="285" r:id="rId12"/>
    <p:sldId id="317" r:id="rId13"/>
    <p:sldId id="316" r:id="rId14"/>
    <p:sldId id="314" r:id="rId15"/>
    <p:sldId id="328" r:id="rId16"/>
    <p:sldId id="330" r:id="rId17"/>
    <p:sldId id="329" r:id="rId18"/>
    <p:sldId id="286" r:id="rId19"/>
    <p:sldId id="311" r:id="rId20"/>
    <p:sldId id="312" r:id="rId21"/>
    <p:sldId id="335" r:id="rId22"/>
    <p:sldId id="319" r:id="rId23"/>
    <p:sldId id="334" r:id="rId24"/>
    <p:sldId id="315" r:id="rId25"/>
    <p:sldId id="294" r:id="rId26"/>
    <p:sldId id="326" r:id="rId27"/>
    <p:sldId id="289" r:id="rId28"/>
    <p:sldId id="331" r:id="rId29"/>
    <p:sldId id="290" r:id="rId30"/>
    <p:sldId id="336" r:id="rId31"/>
    <p:sldId id="291" r:id="rId32"/>
    <p:sldId id="337" r:id="rId33"/>
    <p:sldId id="338" r:id="rId34"/>
    <p:sldId id="339" r:id="rId35"/>
    <p:sldId id="332" r:id="rId36"/>
    <p:sldId id="333" r:id="rId37"/>
    <p:sldId id="298" r:id="rId38"/>
    <p:sldId id="278" r:id="rId39"/>
    <p:sldId id="277" r:id="rId40"/>
    <p:sldId id="299" r:id="rId41"/>
    <p:sldId id="301" r:id="rId42"/>
    <p:sldId id="303" r:id="rId43"/>
    <p:sldId id="304" r:id="rId44"/>
    <p:sldId id="307" r:id="rId45"/>
    <p:sldId id="305" r:id="rId46"/>
    <p:sldId id="308" r:id="rId47"/>
    <p:sldId id="309" r:id="rId48"/>
    <p:sldId id="306" r:id="rId49"/>
    <p:sldId id="279" r:id="rId50"/>
    <p:sldId id="281" r:id="rId51"/>
    <p:sldId id="282" r:id="rId52"/>
    <p:sldId id="283" r:id="rId5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FFB3D9"/>
    <a:srgbClr val="CC0066"/>
    <a:srgbClr val="969696"/>
    <a:srgbClr val="6E3449"/>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3" autoAdjust="0"/>
    <p:restoredTop sz="70708" autoAdjust="0"/>
  </p:normalViewPr>
  <p:slideViewPr>
    <p:cSldViewPr snapToGrid="0">
      <p:cViewPr varScale="1">
        <p:scale>
          <a:sx n="82" d="100"/>
          <a:sy n="82" d="100"/>
        </p:scale>
        <p:origin x="9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87F3A-6C78-4456-BD4D-10EC4522F1F0}" type="datetimeFigureOut">
              <a:rPr lang="ko-KR" altLang="en-US" smtClean="0"/>
              <a:t>2016-10-18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596B0-5114-46A7-AA44-A13D6DF1AB57}" type="slidenum">
              <a:rPr lang="ko-KR" altLang="en-US" smtClean="0"/>
              <a:t>‹#›</a:t>
            </a:fld>
            <a:endParaRPr lang="ko-KR" altLang="en-US"/>
          </a:p>
        </p:txBody>
      </p:sp>
    </p:spTree>
    <p:extLst>
      <p:ext uri="{BB962C8B-B14F-4D97-AF65-F5344CB8AC3E}">
        <p14:creationId xmlns:p14="http://schemas.microsoft.com/office/powerpoint/2010/main" val="36182090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3c.github.io/push-ap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housing.com/"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evelopers.google.com/web/fundamentals/engage-and-retain/push-notifications/" TargetMode="External"/><Relationship Id="rId5" Type="http://schemas.openxmlformats.org/officeDocument/2006/relationships/hyperlink" Target="https://developers.google.com/web/fundamentals/engage-and-retain/app-install-banners/" TargetMode="External"/><Relationship Id="rId4" Type="http://schemas.openxmlformats.org/officeDocument/2006/relationships/hyperlink" Target="https://developers.google.com/web/fundamentals/getting-started/primers/service-worker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w3.org/Payment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3c.github.io/webappsec-credential-management/"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w3.org/Payment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3c.github.io/webappsec-credential-managemen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w3.org/Payment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3c.github.io/webappsec-credential-management/"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facebook.github.io/react/index.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unpkg.com/react@15.3.2/dist/react.js"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unpkg.com/babel-core@5.8.38/browser.min.js" TargetMode="External"/><Relationship Id="rId4" Type="http://schemas.openxmlformats.org/officeDocument/2006/relationships/hyperlink" Target="https://unpkg.com/react-dom@15.3.2/dist/react-dom.j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facebook.github.io/react/index.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facebook.github.io/react/index.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iki-offline.jakearchibald.co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jakearchibald.github.io/isserviceworkerread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1</a:t>
            </a:fld>
            <a:endParaRPr lang="ko-KR" altLang="en-US"/>
          </a:p>
        </p:txBody>
      </p:sp>
    </p:spTree>
    <p:extLst>
      <p:ext uri="{BB962C8B-B14F-4D97-AF65-F5344CB8AC3E}">
        <p14:creationId xmlns:p14="http://schemas.microsoft.com/office/powerpoint/2010/main" val="2623311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Service Workers </a:t>
            </a:r>
            <a:r>
              <a:rPr lang="ko-KR" altLang="ko-KR" sz="1200" kern="1200" smtClean="0">
                <a:solidFill>
                  <a:schemeClr val="tx1"/>
                </a:solidFill>
                <a:effectLst/>
                <a:latin typeface="+mn-lt"/>
                <a:ea typeface="+mn-ea"/>
                <a:cs typeface="+mn-cs"/>
              </a:rPr>
              <a:t>는 웹 페이지에서 완전히 독립적인 자체의 생명주기</a:t>
            </a:r>
            <a:r>
              <a:rPr lang="en-US" altLang="ko-KR" sz="1200" kern="1200" dirty="0" smtClean="0">
                <a:solidFill>
                  <a:schemeClr val="tx1"/>
                </a:solidFill>
                <a:effectLst/>
                <a:latin typeface="+mn-lt"/>
                <a:ea typeface="+mn-ea"/>
                <a:cs typeface="+mn-cs"/>
              </a:rPr>
              <a:t>(Life Cycle)</a:t>
            </a:r>
            <a:r>
              <a:rPr lang="ko-KR" altLang="ko-KR" sz="1200" kern="1200" smtClean="0">
                <a:solidFill>
                  <a:schemeClr val="tx1"/>
                </a:solidFill>
                <a:effectLst/>
                <a:latin typeface="+mn-lt"/>
                <a:ea typeface="+mn-ea"/>
                <a:cs typeface="+mn-cs"/>
              </a:rPr>
              <a:t>를 가지고 있으며</a:t>
            </a:r>
            <a:r>
              <a:rPr lang="en-US" altLang="ko-KR" sz="1200" kern="1200" dirty="0" smtClean="0">
                <a:solidFill>
                  <a:schemeClr val="tx1"/>
                </a:solidFill>
                <a:effectLst/>
                <a:latin typeface="+mn-lt"/>
                <a:ea typeface="+mn-ea"/>
                <a:cs typeface="+mn-cs"/>
              </a:rPr>
              <a:t>, register</a:t>
            </a:r>
            <a:r>
              <a:rPr lang="ko-KR" altLang="ko-KR" sz="1200" kern="1200" smtClean="0">
                <a:solidFill>
                  <a:schemeClr val="tx1"/>
                </a:solidFill>
                <a:effectLst/>
                <a:latin typeface="+mn-lt"/>
                <a:ea typeface="+mn-ea"/>
                <a:cs typeface="+mn-cs"/>
              </a:rPr>
              <a:t>를 통해 백그라운드에서</a:t>
            </a:r>
            <a:r>
              <a:rPr lang="en-US" altLang="ko-KR" sz="1200" kern="1200" dirty="0" smtClean="0">
                <a:solidFill>
                  <a:schemeClr val="tx1"/>
                </a:solidFill>
                <a:effectLst/>
                <a:latin typeface="+mn-lt"/>
                <a:ea typeface="+mn-ea"/>
                <a:cs typeface="+mn-cs"/>
              </a:rPr>
              <a:t> Service Workers </a:t>
            </a:r>
            <a:r>
              <a:rPr lang="ko-KR" altLang="ko-KR" sz="1200" kern="1200" smtClean="0">
                <a:solidFill>
                  <a:schemeClr val="tx1"/>
                </a:solidFill>
                <a:effectLst/>
                <a:latin typeface="+mn-lt"/>
                <a:ea typeface="+mn-ea"/>
                <a:cs typeface="+mn-cs"/>
              </a:rPr>
              <a:t>의 설치 과정을 시작하게 됩니다</a:t>
            </a:r>
            <a:r>
              <a:rPr lang="en-US" altLang="ko-KR" sz="1200" kern="1200" dirty="0" smtClean="0">
                <a:solidFill>
                  <a:schemeClr val="tx1"/>
                </a:solidFill>
                <a:effectLst/>
                <a:latin typeface="+mn-lt"/>
                <a:ea typeface="+mn-ea"/>
                <a:cs typeface="+mn-cs"/>
              </a:rPr>
              <a:t>.</a:t>
            </a:r>
          </a:p>
          <a:p>
            <a:endParaRPr lang="en-US" altLang="ko-KR" dirty="0" smtClean="0"/>
          </a:p>
          <a:p>
            <a:endParaRPr lang="en-US" altLang="ko-KR" dirty="0" smtClean="0"/>
          </a:p>
          <a:p>
            <a:r>
              <a:rPr lang="en-US" altLang="ko-KR" sz="1200" b="0" i="0" kern="1200" dirty="0" smtClean="0">
                <a:solidFill>
                  <a:schemeClr val="tx1"/>
                </a:solidFill>
                <a:effectLst/>
                <a:latin typeface="+mn-lt"/>
                <a:ea typeface="+mn-ea"/>
                <a:cs typeface="+mn-cs"/>
              </a:rPr>
              <a:t>Push Notification</a:t>
            </a:r>
            <a:r>
              <a:rPr lang="ko-KR" altLang="en-US" sz="1200" b="0" i="0" kern="1200" smtClean="0">
                <a:solidFill>
                  <a:schemeClr val="tx1"/>
                </a:solidFill>
                <a:effectLst/>
                <a:latin typeface="+mn-lt"/>
                <a:ea typeface="+mn-ea"/>
                <a:cs typeface="+mn-cs"/>
              </a:rPr>
              <a:t>은 이미 </a:t>
            </a:r>
            <a:r>
              <a:rPr lang="en-US" altLang="ko-KR" sz="1200" b="0" i="0" kern="1200" dirty="0" smtClean="0">
                <a:solidFill>
                  <a:schemeClr val="tx1"/>
                </a:solidFill>
                <a:effectLst/>
                <a:latin typeface="+mn-lt"/>
                <a:ea typeface="+mn-ea"/>
                <a:cs typeface="+mn-cs"/>
              </a:rPr>
              <a:t>Facebook, Flipkart </a:t>
            </a:r>
            <a:r>
              <a:rPr lang="ko-KR" altLang="en-US" sz="1200" b="0" i="0" kern="1200" smtClean="0">
                <a:solidFill>
                  <a:schemeClr val="tx1"/>
                </a:solidFill>
                <a:effectLst/>
                <a:latin typeface="+mn-lt"/>
                <a:ea typeface="+mn-ea"/>
                <a:cs typeface="+mn-cs"/>
              </a:rPr>
              <a:t>등에서 많이 사용하고 있는 기능으로</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사용자가 웹 앱 서비스를 실행하고 있지 않아도 웹 앱 서비스에서 사용자에게 알람을 보내어 다시 서비스에 접속하게끔 할 수 있습니다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Chrome</a:t>
            </a:r>
            <a:r>
              <a:rPr lang="ko-KR" altLang="en-US" sz="1200" b="0" i="0" kern="1200" smtClean="0">
                <a:solidFill>
                  <a:schemeClr val="tx1"/>
                </a:solidFill>
                <a:effectLst/>
                <a:latin typeface="+mn-lt"/>
                <a:ea typeface="+mn-ea"/>
                <a:cs typeface="+mn-cs"/>
              </a:rPr>
              <a:t>에서 매일 </a:t>
            </a:r>
            <a:r>
              <a:rPr lang="en-US" altLang="ko-KR" sz="1200" b="0" i="0" kern="1200" dirty="0" smtClean="0">
                <a:solidFill>
                  <a:schemeClr val="tx1"/>
                </a:solidFill>
                <a:effectLst/>
                <a:latin typeface="+mn-lt"/>
                <a:ea typeface="+mn-ea"/>
                <a:cs typeface="+mn-cs"/>
              </a:rPr>
              <a:t>100</a:t>
            </a:r>
            <a:r>
              <a:rPr lang="ko-KR" altLang="en-US" sz="1200" b="0" i="0" kern="1200" smtClean="0">
                <a:solidFill>
                  <a:schemeClr val="tx1"/>
                </a:solidFill>
                <a:effectLst/>
                <a:latin typeface="+mn-lt"/>
                <a:ea typeface="+mn-ea"/>
                <a:cs typeface="+mn-cs"/>
              </a:rPr>
              <a:t>억 개 이상의 푸시 알림이 보내지고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그 수는 빠르게 늘어나고 있습니다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푸시 알림을 활성화한 사용자가 다른 사용자보다 알림 메시지를 </a:t>
            </a:r>
            <a:r>
              <a:rPr lang="en-US" altLang="ko-KR" sz="1200" b="0" i="0" kern="1200" dirty="0" smtClean="0">
                <a:solidFill>
                  <a:schemeClr val="tx1"/>
                </a:solidFill>
                <a:effectLst/>
                <a:latin typeface="+mn-lt"/>
                <a:ea typeface="+mn-ea"/>
                <a:cs typeface="+mn-cs"/>
              </a:rPr>
              <a:t>38% </a:t>
            </a:r>
            <a:r>
              <a:rPr lang="ko-KR" altLang="en-US" sz="1200" b="0" i="0" kern="1200" smtClean="0">
                <a:solidFill>
                  <a:schemeClr val="tx1"/>
                </a:solidFill>
                <a:effectLst/>
                <a:latin typeface="+mn-lt"/>
                <a:ea typeface="+mn-ea"/>
                <a:cs typeface="+mn-cs"/>
              </a:rPr>
              <a:t>더 많이 열어 보고 장바구니에 담아만 두고 구매하지 않아 삭제되었던 제품 목록을 복구하는 빈도는 </a:t>
            </a:r>
            <a:r>
              <a:rPr lang="en-US" altLang="ko-KR" sz="1200" b="0" i="0" kern="1200" dirty="0" smtClean="0">
                <a:solidFill>
                  <a:schemeClr val="tx1"/>
                </a:solidFill>
                <a:effectLst/>
                <a:latin typeface="+mn-lt"/>
                <a:ea typeface="+mn-ea"/>
                <a:cs typeface="+mn-cs"/>
              </a:rPr>
              <a:t>9</a:t>
            </a:r>
            <a:r>
              <a:rPr lang="ko-KR" altLang="en-US" sz="1200" b="0" i="0" kern="1200" smtClean="0">
                <a:solidFill>
                  <a:schemeClr val="tx1"/>
                </a:solidFill>
                <a:effectLst/>
                <a:latin typeface="+mn-lt"/>
                <a:ea typeface="+mn-ea"/>
                <a:cs typeface="+mn-cs"/>
              </a:rPr>
              <a:t>배나 더 많다는 사실을 알고 계시나요</a:t>
            </a:r>
            <a:r>
              <a:rPr lang="en-US" altLang="ko-KR" sz="1200" b="0" i="0" kern="1200" dirty="0" smtClean="0">
                <a:solidFill>
                  <a:schemeClr val="tx1"/>
                </a:solidFill>
                <a:effectLst/>
                <a:latin typeface="+mn-lt"/>
                <a:ea typeface="+mn-ea"/>
                <a:cs typeface="+mn-cs"/>
              </a:rPr>
              <a:t>?</a:t>
            </a:r>
          </a:p>
          <a:p>
            <a:endParaRPr lang="en-US" altLang="ko-KR" dirty="0" smtClean="0"/>
          </a:p>
          <a:p>
            <a:endParaRPr lang="en-US" altLang="ko-KR" dirty="0" smtClean="0"/>
          </a:p>
          <a:p>
            <a:r>
              <a:rPr lang="en-US" altLang="ko-KR" dirty="0" smtClean="0"/>
              <a:t>*** </a:t>
            </a:r>
            <a:r>
              <a:rPr lang="ko-KR" altLang="en-US" smtClean="0"/>
              <a:t>정리 필요</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10</a:t>
            </a:fld>
            <a:endParaRPr lang="ko-KR" altLang="en-US"/>
          </a:p>
        </p:txBody>
      </p:sp>
    </p:spTree>
    <p:extLst>
      <p:ext uri="{BB962C8B-B14F-4D97-AF65-F5344CB8AC3E}">
        <p14:creationId xmlns:p14="http://schemas.microsoft.com/office/powerpoint/2010/main" val="3222581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11</a:t>
            </a:fld>
            <a:endParaRPr lang="ko-KR" altLang="en-US"/>
          </a:p>
        </p:txBody>
      </p:sp>
    </p:spTree>
    <p:extLst>
      <p:ext uri="{BB962C8B-B14F-4D97-AF65-F5344CB8AC3E}">
        <p14:creationId xmlns:p14="http://schemas.microsoft.com/office/powerpoint/2010/main" val="371061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Push Notification</a:t>
            </a:r>
            <a:r>
              <a:rPr lang="ko-KR" altLang="en-US" sz="1200" b="0" i="0" kern="1200" smtClean="0">
                <a:solidFill>
                  <a:schemeClr val="tx1"/>
                </a:solidFill>
                <a:effectLst/>
                <a:latin typeface="+mn-lt"/>
                <a:ea typeface="+mn-ea"/>
                <a:cs typeface="+mn-cs"/>
              </a:rPr>
              <a:t>은 이미 </a:t>
            </a:r>
            <a:r>
              <a:rPr lang="en-US" altLang="ko-KR" sz="1200" b="0" i="0" kern="1200" dirty="0" smtClean="0">
                <a:solidFill>
                  <a:schemeClr val="tx1"/>
                </a:solidFill>
                <a:effectLst/>
                <a:latin typeface="+mn-lt"/>
                <a:ea typeface="+mn-ea"/>
                <a:cs typeface="+mn-cs"/>
              </a:rPr>
              <a:t>Facebook, Flipkart </a:t>
            </a:r>
            <a:r>
              <a:rPr lang="ko-KR" altLang="en-US" sz="1200" b="0" i="0" kern="1200" smtClean="0">
                <a:solidFill>
                  <a:schemeClr val="tx1"/>
                </a:solidFill>
                <a:effectLst/>
                <a:latin typeface="+mn-lt"/>
                <a:ea typeface="+mn-ea"/>
                <a:cs typeface="+mn-cs"/>
              </a:rPr>
              <a:t>등에서 많이 사용하고 있는 기능으로</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브라우저가 실행되고 있지 않아도 웹 앱 서비스에서 사용자에게 알람을 보내어 다시 서비스에 접속하게끔 할 수 있습니다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Chrome</a:t>
            </a:r>
            <a:r>
              <a:rPr lang="ko-KR" altLang="en-US" sz="1200" b="0" i="0" kern="1200" smtClean="0">
                <a:solidFill>
                  <a:schemeClr val="tx1"/>
                </a:solidFill>
                <a:effectLst/>
                <a:latin typeface="+mn-lt"/>
                <a:ea typeface="+mn-ea"/>
                <a:cs typeface="+mn-cs"/>
              </a:rPr>
              <a:t>에서 매일 </a:t>
            </a:r>
            <a:r>
              <a:rPr lang="en-US" altLang="ko-KR" sz="1200" b="0" i="0" kern="1200" dirty="0" smtClean="0">
                <a:solidFill>
                  <a:schemeClr val="tx1"/>
                </a:solidFill>
                <a:effectLst/>
                <a:latin typeface="+mn-lt"/>
                <a:ea typeface="+mn-ea"/>
                <a:cs typeface="+mn-cs"/>
              </a:rPr>
              <a:t>100</a:t>
            </a:r>
            <a:r>
              <a:rPr lang="ko-KR" altLang="en-US" sz="1200" b="0" i="0" kern="1200" smtClean="0">
                <a:solidFill>
                  <a:schemeClr val="tx1"/>
                </a:solidFill>
                <a:effectLst/>
                <a:latin typeface="+mn-lt"/>
                <a:ea typeface="+mn-ea"/>
                <a:cs typeface="+mn-cs"/>
              </a:rPr>
              <a:t>억 개 이상의 푸시 알림이 보내지고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그 수는 빠르게 늘어나고 있습니다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푸시 알림을 활성화한 사용자가 다른 사용자보다 알림 메시지를 </a:t>
            </a:r>
            <a:r>
              <a:rPr lang="en-US" altLang="ko-KR" sz="1200" b="0" i="0" kern="1200" dirty="0" smtClean="0">
                <a:solidFill>
                  <a:schemeClr val="tx1"/>
                </a:solidFill>
                <a:effectLst/>
                <a:latin typeface="+mn-lt"/>
                <a:ea typeface="+mn-ea"/>
                <a:cs typeface="+mn-cs"/>
              </a:rPr>
              <a:t>38% </a:t>
            </a:r>
            <a:r>
              <a:rPr lang="ko-KR" altLang="en-US" sz="1200" b="0" i="0" kern="1200" smtClean="0">
                <a:solidFill>
                  <a:schemeClr val="tx1"/>
                </a:solidFill>
                <a:effectLst/>
                <a:latin typeface="+mn-lt"/>
                <a:ea typeface="+mn-ea"/>
                <a:cs typeface="+mn-cs"/>
              </a:rPr>
              <a:t>더 많이 열어 보고 장바구니에 담아만 두고 구매하지 않아 삭제되었던 제품 목록을 복구하는 빈도는 </a:t>
            </a:r>
            <a:r>
              <a:rPr lang="en-US" altLang="ko-KR" sz="1200" b="0" i="0" kern="1200" dirty="0" smtClean="0">
                <a:solidFill>
                  <a:schemeClr val="tx1"/>
                </a:solidFill>
                <a:effectLst/>
                <a:latin typeface="+mn-lt"/>
                <a:ea typeface="+mn-ea"/>
                <a:cs typeface="+mn-cs"/>
              </a:rPr>
              <a:t>9</a:t>
            </a:r>
            <a:r>
              <a:rPr lang="ko-KR" altLang="en-US" sz="1200" b="0" i="0" kern="1200" smtClean="0">
                <a:solidFill>
                  <a:schemeClr val="tx1"/>
                </a:solidFill>
                <a:effectLst/>
                <a:latin typeface="+mn-lt"/>
                <a:ea typeface="+mn-ea"/>
                <a:cs typeface="+mn-cs"/>
              </a:rPr>
              <a:t>배나 더 많다는 사실을 알고 계시나요</a:t>
            </a:r>
            <a:r>
              <a:rPr lang="en-US" altLang="ko-KR" sz="1200" b="0" i="0" kern="1200" dirty="0" smtClean="0">
                <a:solidFill>
                  <a:schemeClr val="tx1"/>
                </a:solidFill>
                <a:effectLst/>
                <a:latin typeface="+mn-lt"/>
                <a:ea typeface="+mn-ea"/>
                <a:cs typeface="+mn-cs"/>
              </a:rPr>
              <a:t>?</a:t>
            </a:r>
          </a:p>
          <a:p>
            <a:endParaRPr lang="en-US" altLang="ko-KR" dirty="0" smtClean="0"/>
          </a:p>
          <a:p>
            <a:r>
              <a:rPr lang="en-US" altLang="ko-KR" sz="1200" b="0" i="0" kern="1200" dirty="0" smtClean="0">
                <a:solidFill>
                  <a:schemeClr val="tx1"/>
                </a:solidFill>
                <a:effectLst/>
                <a:latin typeface="+mn-lt"/>
                <a:ea typeface="+mn-ea"/>
                <a:cs typeface="+mn-cs"/>
              </a:rPr>
              <a:t>The </a:t>
            </a:r>
            <a:r>
              <a:rPr lang="en-US" altLang="ko-KR" sz="1200" b="0" i="0" kern="1200" dirty="0" smtClean="0">
                <a:solidFill>
                  <a:schemeClr val="tx1"/>
                </a:solidFill>
                <a:effectLst/>
                <a:latin typeface="+mn-lt"/>
                <a:ea typeface="+mn-ea"/>
                <a:cs typeface="+mn-cs"/>
                <a:hlinkClick r:id="rId3"/>
              </a:rPr>
              <a:t>Push API</a:t>
            </a:r>
            <a:r>
              <a:rPr lang="en-US" altLang="ko-KR" sz="1200" b="0" i="0" kern="1200" dirty="0" smtClean="0">
                <a:solidFill>
                  <a:schemeClr val="tx1"/>
                </a:solidFill>
                <a:effectLst/>
                <a:latin typeface="+mn-lt"/>
                <a:ea typeface="+mn-ea"/>
                <a:cs typeface="+mn-cs"/>
              </a:rPr>
              <a:t> is another feature built on top of </a:t>
            </a:r>
            <a:r>
              <a:rPr lang="en-US" altLang="ko-KR" sz="1200" b="0" i="0" kern="1200" dirty="0" err="1" smtClean="0">
                <a:solidFill>
                  <a:schemeClr val="tx1"/>
                </a:solidFill>
                <a:effectLst/>
                <a:latin typeface="+mn-lt"/>
                <a:ea typeface="+mn-ea"/>
                <a:cs typeface="+mn-cs"/>
              </a:rPr>
              <a:t>ServiceWorker</a:t>
            </a:r>
            <a:r>
              <a:rPr lang="en-US" altLang="ko-KR" sz="1200" b="0" i="0" kern="1200" dirty="0" smtClean="0">
                <a:solidFill>
                  <a:schemeClr val="tx1"/>
                </a:solidFill>
                <a:effectLst/>
                <a:latin typeface="+mn-lt"/>
                <a:ea typeface="+mn-ea"/>
                <a:cs typeface="+mn-cs"/>
              </a:rPr>
              <a:t>. This allows the </a:t>
            </a:r>
            <a:r>
              <a:rPr lang="en-US" altLang="ko-KR" sz="1200" b="0" i="0" kern="1200" dirty="0" err="1" smtClean="0">
                <a:solidFill>
                  <a:schemeClr val="tx1"/>
                </a:solidFill>
                <a:effectLst/>
                <a:latin typeface="+mn-lt"/>
                <a:ea typeface="+mn-ea"/>
                <a:cs typeface="+mn-cs"/>
              </a:rPr>
              <a:t>ServiceWorker</a:t>
            </a:r>
            <a:r>
              <a:rPr lang="en-US" altLang="ko-KR" sz="1200" b="0" i="0" kern="1200" dirty="0" smtClean="0">
                <a:solidFill>
                  <a:schemeClr val="tx1"/>
                </a:solidFill>
                <a:effectLst/>
                <a:latin typeface="+mn-lt"/>
                <a:ea typeface="+mn-ea"/>
                <a:cs typeface="+mn-cs"/>
              </a:rPr>
              <a:t> to be awoken in response to a message from the OS's messaging service. This happens even when the user doesn't have a tab open to your site, only the </a:t>
            </a:r>
            <a:r>
              <a:rPr lang="en-US" altLang="ko-KR" sz="1200" b="0" i="0" kern="1200" dirty="0" err="1" smtClean="0">
                <a:solidFill>
                  <a:schemeClr val="tx1"/>
                </a:solidFill>
                <a:effectLst/>
                <a:latin typeface="+mn-lt"/>
                <a:ea typeface="+mn-ea"/>
                <a:cs typeface="+mn-cs"/>
              </a:rPr>
              <a:t>ServiceWorker</a:t>
            </a:r>
            <a:r>
              <a:rPr lang="en-US" altLang="ko-KR" sz="1200" b="0" i="0" kern="1200" dirty="0" smtClean="0">
                <a:solidFill>
                  <a:schemeClr val="tx1"/>
                </a:solidFill>
                <a:effectLst/>
                <a:latin typeface="+mn-lt"/>
                <a:ea typeface="+mn-ea"/>
                <a:cs typeface="+mn-cs"/>
              </a:rPr>
              <a:t> is woken up. You request permission to do this from a page &amp; the user will be prompted.</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Push is information sent by the server to Service Worker. Notification is a message sent to the user by Service Worker. </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12</a:t>
            </a:fld>
            <a:endParaRPr lang="ko-KR" altLang="en-US"/>
          </a:p>
        </p:txBody>
      </p:sp>
    </p:spTree>
    <p:extLst>
      <p:ext uri="{BB962C8B-B14F-4D97-AF65-F5344CB8AC3E}">
        <p14:creationId xmlns:p14="http://schemas.microsoft.com/office/powerpoint/2010/main" val="2473333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설치 과정에서 리소스를 </a:t>
            </a:r>
            <a:r>
              <a:rPr lang="ko-KR" altLang="en-US" sz="1200" b="0" i="0" kern="1200" dirty="0" err="1" smtClean="0">
                <a:solidFill>
                  <a:schemeClr val="tx1"/>
                </a:solidFill>
                <a:effectLst/>
                <a:latin typeface="+mn-lt"/>
                <a:ea typeface="+mn-ea"/>
                <a:cs typeface="+mn-cs"/>
              </a:rPr>
              <a:t>캐싱하고자</a:t>
            </a:r>
            <a:r>
              <a:rPr lang="ko-KR" altLang="en-US" sz="1200" b="0" i="0" kern="1200" dirty="0" smtClean="0">
                <a:solidFill>
                  <a:schemeClr val="tx1"/>
                </a:solidFill>
                <a:effectLst/>
                <a:latin typeface="+mn-lt"/>
                <a:ea typeface="+mn-ea"/>
                <a:cs typeface="+mn-cs"/>
              </a:rPr>
              <a:t> 할 때 모든 파일이 성공적으로 </a:t>
            </a:r>
            <a:r>
              <a:rPr lang="ko-KR" altLang="en-US" sz="1200" b="0" i="0" kern="1200" dirty="0" err="1" smtClean="0">
                <a:solidFill>
                  <a:schemeClr val="tx1"/>
                </a:solidFill>
                <a:effectLst/>
                <a:latin typeface="+mn-lt"/>
                <a:ea typeface="+mn-ea"/>
                <a:cs typeface="+mn-cs"/>
              </a:rPr>
              <a:t>캐싱되고</a:t>
            </a:r>
            <a:r>
              <a:rPr lang="ko-KR" altLang="en-US" sz="1200" b="0" i="0" kern="1200" dirty="0" smtClean="0">
                <a:solidFill>
                  <a:schemeClr val="tx1"/>
                </a:solidFill>
                <a:effectLst/>
                <a:latin typeface="+mn-lt"/>
                <a:ea typeface="+mn-ea"/>
                <a:cs typeface="+mn-cs"/>
              </a:rPr>
              <a:t> 나면 </a:t>
            </a:r>
            <a:r>
              <a:rPr lang="en-US" altLang="ko-KR" sz="1200" b="0" i="0" kern="1200" dirty="0" smtClean="0">
                <a:solidFill>
                  <a:schemeClr val="tx1"/>
                </a:solidFill>
                <a:effectLst/>
                <a:latin typeface="+mn-lt"/>
                <a:ea typeface="+mn-ea"/>
                <a:cs typeface="+mn-cs"/>
              </a:rPr>
              <a:t>Service Workers</a:t>
            </a:r>
            <a:r>
              <a:rPr lang="ko-KR" altLang="en-US" sz="1200" b="0" i="0" kern="1200" smtClean="0">
                <a:solidFill>
                  <a:schemeClr val="tx1"/>
                </a:solidFill>
                <a:effectLst/>
                <a:latin typeface="+mn-lt"/>
                <a:ea typeface="+mn-ea"/>
                <a:cs typeface="+mn-cs"/>
              </a:rPr>
              <a:t>는 설치 상태가 되지만 만약 어떠한 파일이라도 다운로드나 캐싱에 실패한다면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설치 과정 역시 실패하고 </a:t>
            </a:r>
            <a:r>
              <a:rPr lang="en-US" altLang="ko-KR" sz="1200" b="0" i="0" kern="1200" dirty="0" smtClean="0">
                <a:solidFill>
                  <a:schemeClr val="tx1"/>
                </a:solidFill>
                <a:effectLst/>
                <a:latin typeface="+mn-lt"/>
                <a:ea typeface="+mn-ea"/>
                <a:cs typeface="+mn-cs"/>
              </a:rPr>
              <a:t>Service Workers</a:t>
            </a:r>
            <a:r>
              <a:rPr lang="ko-KR" altLang="en-US" sz="1200" b="0" i="0" kern="1200" smtClean="0">
                <a:solidFill>
                  <a:schemeClr val="tx1"/>
                </a:solidFill>
                <a:effectLst/>
                <a:latin typeface="+mn-lt"/>
                <a:ea typeface="+mn-ea"/>
                <a:cs typeface="+mn-cs"/>
              </a:rPr>
              <a:t>는 활성화되지 않습니다</a:t>
            </a:r>
            <a:r>
              <a:rPr lang="en-US" altLang="ko-KR" sz="1200" b="0" i="0" kern="1200" dirty="0" smtClean="0">
                <a:solidFill>
                  <a:schemeClr val="tx1"/>
                </a:solidFill>
                <a:effectLst/>
                <a:latin typeface="+mn-lt"/>
                <a:ea typeface="+mn-ea"/>
                <a:cs typeface="+mn-cs"/>
              </a:rPr>
              <a:t>. </a:t>
            </a:r>
            <a:r>
              <a:rPr lang="ko-KR" altLang="en-US" smtClean="0"/>
              <a:t/>
            </a:r>
            <a:br>
              <a:rPr lang="ko-KR" altLang="en-US" smtClean="0"/>
            </a:br>
            <a:r>
              <a:rPr lang="ko-KR" altLang="en-US" sz="1200" b="0" i="0" kern="1200" smtClean="0">
                <a:solidFill>
                  <a:schemeClr val="tx1"/>
                </a:solidFill>
                <a:effectLst/>
                <a:latin typeface="+mn-lt"/>
                <a:ea typeface="+mn-ea"/>
                <a:cs typeface="+mn-cs"/>
              </a:rPr>
              <a:t>설치가 이루어졌을 때 이어서 활성화 단계가 수행되며</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이 단계에서 캐쉬 데이터를 관리 할 수 있습니다</a:t>
            </a:r>
            <a:r>
              <a:rPr lang="en-US" altLang="ko-KR" sz="1200" b="0" i="0" kern="1200" dirty="0" smtClean="0">
                <a:solidFill>
                  <a:schemeClr val="tx1"/>
                </a:solidFill>
                <a:effectLst/>
                <a:latin typeface="+mn-lt"/>
                <a:ea typeface="+mn-ea"/>
                <a:cs typeface="+mn-cs"/>
              </a:rPr>
              <a:t>. </a:t>
            </a:r>
            <a:r>
              <a:rPr lang="ko-KR" altLang="en-US" smtClean="0"/>
              <a:t/>
            </a:r>
            <a:br>
              <a:rPr lang="ko-KR" altLang="en-US" smtClean="0"/>
            </a:br>
            <a:r>
              <a:rPr lang="ko-KR" altLang="en-US" sz="1200" b="0" i="0" kern="1200" smtClean="0">
                <a:solidFill>
                  <a:schemeClr val="tx1"/>
                </a:solidFill>
                <a:effectLst/>
                <a:latin typeface="+mn-lt"/>
                <a:ea typeface="+mn-ea"/>
                <a:cs typeface="+mn-cs"/>
              </a:rPr>
              <a:t>활성화 단계 후에 </a:t>
            </a:r>
            <a:r>
              <a:rPr lang="en-US" altLang="ko-KR" sz="1200" b="0" i="0" kern="1200" dirty="0" smtClean="0">
                <a:solidFill>
                  <a:schemeClr val="tx1"/>
                </a:solidFill>
                <a:effectLst/>
                <a:latin typeface="+mn-lt"/>
                <a:ea typeface="+mn-ea"/>
                <a:cs typeface="+mn-cs"/>
              </a:rPr>
              <a:t>Service Workers</a:t>
            </a:r>
            <a:r>
              <a:rPr lang="ko-KR" altLang="en-US" sz="1200" b="0" i="0" kern="1200" smtClean="0">
                <a:solidFill>
                  <a:schemeClr val="tx1"/>
                </a:solidFill>
                <a:effectLst/>
                <a:latin typeface="+mn-lt"/>
                <a:ea typeface="+mn-ea"/>
                <a:cs typeface="+mn-cs"/>
              </a:rPr>
              <a:t>는 페이지가 등록한 범주</a:t>
            </a:r>
            <a:r>
              <a:rPr lang="en-US" altLang="ko-KR" sz="1200" b="0" i="0" kern="1200" dirty="0" smtClean="0">
                <a:solidFill>
                  <a:schemeClr val="tx1"/>
                </a:solidFill>
                <a:effectLst/>
                <a:latin typeface="+mn-lt"/>
                <a:ea typeface="+mn-ea"/>
                <a:cs typeface="+mn-cs"/>
              </a:rPr>
              <a:t>(scope) </a:t>
            </a:r>
            <a:r>
              <a:rPr lang="ko-KR" altLang="en-US" sz="1200" b="0" i="0" kern="1200" smtClean="0">
                <a:solidFill>
                  <a:schemeClr val="tx1"/>
                </a:solidFill>
                <a:effectLst/>
                <a:latin typeface="+mn-lt"/>
                <a:ea typeface="+mn-ea"/>
                <a:cs typeface="+mn-cs"/>
              </a:rPr>
              <a:t>내에 닿는 모든 페이지를 제어하게 됩니다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활성화에서 비활성화 상태로 바뀐 </a:t>
            </a:r>
            <a:r>
              <a:rPr lang="en-US" altLang="ko-KR" sz="1200" b="0" i="0" kern="1200" dirty="0" smtClean="0">
                <a:solidFill>
                  <a:schemeClr val="tx1"/>
                </a:solidFill>
                <a:effectLst/>
                <a:latin typeface="+mn-lt"/>
                <a:ea typeface="+mn-ea"/>
                <a:cs typeface="+mn-cs"/>
              </a:rPr>
              <a:t>Service Workers</a:t>
            </a:r>
            <a:r>
              <a:rPr lang="ko-KR" altLang="en-US" sz="1200" b="0" i="0" kern="1200" smtClean="0">
                <a:solidFill>
                  <a:schemeClr val="tx1"/>
                </a:solidFill>
                <a:effectLst/>
                <a:latin typeface="+mn-lt"/>
                <a:ea typeface="+mn-ea"/>
                <a:cs typeface="+mn-cs"/>
              </a:rPr>
              <a:t>는 백그라운드에서 실행되며 페이지로부터 네트워크 요청이나 메세지가 생성될 때 발생하는 </a:t>
            </a:r>
            <a:r>
              <a:rPr lang="en-US" altLang="ko-KR" sz="1200" b="0" i="0" kern="1200" dirty="0" smtClean="0">
                <a:solidFill>
                  <a:schemeClr val="tx1"/>
                </a:solidFill>
                <a:effectLst/>
                <a:latin typeface="+mn-lt"/>
                <a:ea typeface="+mn-ea"/>
                <a:cs typeface="+mn-cs"/>
              </a:rPr>
              <a:t>fetch</a:t>
            </a:r>
            <a:r>
              <a:rPr lang="ko-KR" altLang="en-US" sz="1200" b="0" i="0" kern="1200" smtClean="0">
                <a:solidFill>
                  <a:schemeClr val="tx1"/>
                </a:solidFill>
                <a:effectLst/>
                <a:latin typeface="+mn-lt"/>
                <a:ea typeface="+mn-ea"/>
                <a:cs typeface="+mn-cs"/>
              </a:rPr>
              <a:t>와 </a:t>
            </a:r>
            <a:r>
              <a:rPr lang="en-US" altLang="ko-KR" sz="1200" b="0" i="0" kern="1200" dirty="0" smtClean="0">
                <a:solidFill>
                  <a:schemeClr val="tx1"/>
                </a:solidFill>
                <a:effectLst/>
                <a:latin typeface="+mn-lt"/>
                <a:ea typeface="+mn-ea"/>
                <a:cs typeface="+mn-cs"/>
              </a:rPr>
              <a:t>message</a:t>
            </a:r>
            <a:r>
              <a:rPr lang="ko-KR" altLang="en-US" sz="1200" b="0" i="0" kern="1200" smtClean="0">
                <a:solidFill>
                  <a:schemeClr val="tx1"/>
                </a:solidFill>
                <a:effectLst/>
                <a:latin typeface="+mn-lt"/>
                <a:ea typeface="+mn-ea"/>
                <a:cs typeface="+mn-cs"/>
              </a:rPr>
              <a:t>를 제어하게 됩니다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비활성화 상태인 </a:t>
            </a:r>
            <a:r>
              <a:rPr lang="en-US" altLang="ko-KR" sz="1200" b="0" i="0" kern="1200" dirty="0" smtClean="0">
                <a:solidFill>
                  <a:schemeClr val="tx1"/>
                </a:solidFill>
                <a:effectLst/>
                <a:latin typeface="+mn-lt"/>
                <a:ea typeface="+mn-ea"/>
                <a:cs typeface="+mn-cs"/>
              </a:rPr>
              <a:t>Service Worker</a:t>
            </a:r>
            <a:r>
              <a:rPr lang="ko-KR" altLang="en-US" sz="1200" b="0" i="0" kern="1200" smtClean="0">
                <a:solidFill>
                  <a:schemeClr val="tx1"/>
                </a:solidFill>
                <a:effectLst/>
                <a:latin typeface="+mn-lt"/>
                <a:ea typeface="+mn-ea"/>
                <a:cs typeface="+mn-cs"/>
              </a:rPr>
              <a:t>가 종료되는 경우는 브라우저 이용자가 수동으로 브라우저에 설치되어 있는 </a:t>
            </a:r>
            <a:r>
              <a:rPr lang="en-US" altLang="ko-KR" sz="1200" b="0" i="0" kern="1200" dirty="0" smtClean="0">
                <a:solidFill>
                  <a:schemeClr val="tx1"/>
                </a:solidFill>
                <a:effectLst/>
                <a:latin typeface="+mn-lt"/>
                <a:ea typeface="+mn-ea"/>
                <a:cs typeface="+mn-cs"/>
              </a:rPr>
              <a:t>Service Workers </a:t>
            </a:r>
            <a:r>
              <a:rPr lang="ko-KR" altLang="en-US" sz="1200" b="0" i="0" kern="1200" smtClean="0">
                <a:solidFill>
                  <a:schemeClr val="tx1"/>
                </a:solidFill>
                <a:effectLst/>
                <a:latin typeface="+mn-lt"/>
                <a:ea typeface="+mn-ea"/>
                <a:cs typeface="+mn-cs"/>
              </a:rPr>
              <a:t>등록을 해제시키거나 캐슁을 위한 메모리 여유 공간이 없을 때 브라우저가 자동으로 종료시키는 경우입니다</a:t>
            </a:r>
            <a:r>
              <a:rPr lang="en-US" altLang="ko-KR" sz="1200" b="0" i="0" kern="1200" dirty="0" smtClean="0">
                <a:solidFill>
                  <a:schemeClr val="tx1"/>
                </a:solidFill>
                <a:effectLst/>
                <a:latin typeface="+mn-lt"/>
                <a:ea typeface="+mn-ea"/>
                <a:cs typeface="+mn-cs"/>
              </a:rPr>
              <a:t>. </a:t>
            </a:r>
          </a:p>
          <a:p>
            <a:endParaRPr lang="en-US" altLang="ko-KR" sz="1200" b="0" i="0" kern="1200" dirty="0" smtClean="0">
              <a:solidFill>
                <a:schemeClr val="tx1"/>
              </a:solidFill>
              <a:effectLst/>
              <a:latin typeface="+mn-lt"/>
              <a:ea typeface="+mn-ea"/>
              <a:cs typeface="+mn-cs"/>
            </a:endParaRPr>
          </a:p>
          <a:p>
            <a:r>
              <a:rPr lang="ko-KR" altLang="en-US" sz="1200" b="0" i="0" u="none" strike="noStrike" kern="1200" baseline="0" dirty="0" smtClean="0">
                <a:solidFill>
                  <a:schemeClr val="tx1"/>
                </a:solidFill>
                <a:latin typeface="+mn-lt"/>
                <a:ea typeface="+mn-ea"/>
                <a:cs typeface="+mn-cs"/>
              </a:rPr>
              <a:t>인스톨하기</a:t>
            </a:r>
          </a:p>
          <a:p>
            <a:r>
              <a:rPr lang="en-US" altLang="ko-KR" sz="1200" b="0" i="0" u="none" strike="noStrike" kern="1200" baseline="0" dirty="0" err="1" smtClean="0">
                <a:solidFill>
                  <a:schemeClr val="tx1"/>
                </a:solidFill>
                <a:latin typeface="+mn-lt"/>
                <a:ea typeface="+mn-ea"/>
                <a:cs typeface="+mn-cs"/>
              </a:rPr>
              <a:t>var</a:t>
            </a:r>
            <a:r>
              <a:rPr lang="en-US" altLang="ko-KR" sz="1200" b="0" i="0" u="none" strike="noStrike" kern="1200" baseline="0" dirty="0" smtClean="0">
                <a:solidFill>
                  <a:schemeClr val="tx1"/>
                </a:solidFill>
                <a:latin typeface="+mn-lt"/>
                <a:ea typeface="+mn-ea"/>
                <a:cs typeface="+mn-cs"/>
              </a:rPr>
              <a:t> </a:t>
            </a:r>
            <a:r>
              <a:rPr lang="en-US" altLang="ko-KR" sz="1200" b="0" i="0" u="none" strike="noStrike" kern="1200" baseline="0" dirty="0" err="1" smtClean="0">
                <a:solidFill>
                  <a:schemeClr val="tx1"/>
                </a:solidFill>
                <a:latin typeface="+mn-lt"/>
                <a:ea typeface="+mn-ea"/>
                <a:cs typeface="+mn-cs"/>
              </a:rPr>
              <a:t>navigator.serviceWorker</a:t>
            </a:r>
            <a:r>
              <a:rPr lang="en-US" altLang="ko-KR" sz="1200" b="0" i="0" u="none" strike="noStrike" kern="1200" baseline="0" dirty="0" smtClean="0">
                <a:solidFill>
                  <a:schemeClr val="tx1"/>
                </a:solidFill>
                <a:latin typeface="+mn-lt"/>
                <a:ea typeface="+mn-ea"/>
                <a:cs typeface="+mn-cs"/>
              </a:rPr>
              <a:t>;</a:t>
            </a:r>
          </a:p>
          <a:p>
            <a:r>
              <a:rPr lang="en-US" altLang="ko-KR" sz="1200" b="0" i="0" u="none" strike="noStrike" kern="1200" baseline="0" dirty="0" err="1" smtClean="0">
                <a:solidFill>
                  <a:schemeClr val="tx1"/>
                </a:solidFill>
                <a:latin typeface="+mn-lt"/>
                <a:ea typeface="+mn-ea"/>
                <a:cs typeface="+mn-cs"/>
              </a:rPr>
              <a:t>sw.</a:t>
            </a:r>
            <a:r>
              <a:rPr lang="en-US" altLang="ko-KR" sz="1200" b="1" i="0" u="none" strike="noStrike" kern="1200" baseline="0" dirty="0" err="1" smtClean="0">
                <a:solidFill>
                  <a:schemeClr val="tx1"/>
                </a:solidFill>
                <a:latin typeface="+mn-lt"/>
                <a:ea typeface="+mn-ea"/>
                <a:cs typeface="+mn-cs"/>
              </a:rPr>
              <a:t>register</a:t>
            </a:r>
            <a:r>
              <a:rPr lang="en-US" altLang="ko-KR" sz="1200" b="0" i="0" u="none" strike="noStrike" kern="1200" baseline="0" dirty="0" smtClean="0">
                <a:solidFill>
                  <a:schemeClr val="tx1"/>
                </a:solidFill>
                <a:latin typeface="+mn-lt"/>
                <a:ea typeface="+mn-ea"/>
                <a:cs typeface="+mn-cs"/>
              </a:rPr>
              <a:t>(</a:t>
            </a:r>
            <a:r>
              <a:rPr lang="en-US" altLang="ko-KR" sz="1200" b="0" i="0" u="none" strike="noStrike" kern="1200" baseline="0" dirty="0" err="1" smtClean="0">
                <a:solidFill>
                  <a:schemeClr val="tx1"/>
                </a:solidFill>
                <a:latin typeface="+mn-lt"/>
                <a:ea typeface="+mn-ea"/>
                <a:cs typeface="+mn-cs"/>
              </a:rPr>
              <a:t>scriptURL</a:t>
            </a:r>
            <a:r>
              <a:rPr lang="en-US" altLang="ko-KR" sz="1200" b="0" i="0" u="none" strike="noStrike" kern="1200" baseline="0" dirty="0" smtClean="0">
                <a:solidFill>
                  <a:schemeClr val="tx1"/>
                </a:solidFill>
                <a:latin typeface="+mn-lt"/>
                <a:ea typeface="+mn-ea"/>
                <a:cs typeface="+mn-cs"/>
              </a:rPr>
              <a:t>, { scope: </a:t>
            </a:r>
            <a:r>
              <a:rPr lang="en-US" altLang="ko-KR" sz="1200" b="0" i="0" u="none" strike="noStrike" kern="1200" baseline="0" dirty="0" err="1" smtClean="0">
                <a:solidFill>
                  <a:schemeClr val="tx1"/>
                </a:solidFill>
                <a:latin typeface="+mn-lt"/>
                <a:ea typeface="+mn-ea"/>
                <a:cs typeface="+mn-cs"/>
              </a:rPr>
              <a:t>scopeURL</a:t>
            </a:r>
            <a:r>
              <a:rPr lang="en-US" altLang="ko-KR" sz="1200" b="0" i="0" u="none" strike="noStrike" kern="1200" baseline="0" dirty="0" smtClean="0">
                <a:solidFill>
                  <a:schemeClr val="tx1"/>
                </a:solidFill>
                <a:latin typeface="+mn-lt"/>
                <a:ea typeface="+mn-ea"/>
                <a:cs typeface="+mn-cs"/>
              </a:rPr>
              <a:t> })</a:t>
            </a:r>
          </a:p>
          <a:p>
            <a:r>
              <a:rPr lang="ko-KR" altLang="en-US" sz="1200" b="0" i="0" u="none" strike="noStrike" kern="1200" baseline="0" dirty="0" smtClean="0">
                <a:solidFill>
                  <a:schemeClr val="tx1"/>
                </a:solidFill>
                <a:latin typeface="+mn-lt"/>
                <a:ea typeface="+mn-ea"/>
                <a:cs typeface="+mn-cs"/>
              </a:rPr>
              <a:t>리소스􀀁</a:t>
            </a:r>
            <a:r>
              <a:rPr lang="en-US" altLang="ko-KR" sz="1200" b="0" i="0" u="none" strike="noStrike" kern="1200" baseline="0" dirty="0" smtClean="0">
                <a:solidFill>
                  <a:schemeClr val="tx1"/>
                </a:solidFill>
                <a:latin typeface="+mn-lt"/>
                <a:ea typeface="+mn-ea"/>
                <a:cs typeface="+mn-cs"/>
              </a:rPr>
              <a:t>Pre-caching</a:t>
            </a:r>
            <a:r>
              <a:rPr lang="ko-KR" altLang="en-US" sz="1200" b="0" i="0" u="none" strike="noStrike" kern="1200" baseline="0" smtClean="0">
                <a:solidFill>
                  <a:schemeClr val="tx1"/>
                </a:solidFill>
                <a:latin typeface="+mn-lt"/>
                <a:ea typeface="+mn-ea"/>
                <a:cs typeface="+mn-cs"/>
              </a:rPr>
              <a:t>􀀁하기</a:t>
            </a:r>
          </a:p>
          <a:p>
            <a:r>
              <a:rPr lang="en-US" altLang="ko-KR" sz="1200" b="1" i="0" u="none" strike="noStrike" kern="1200" baseline="0" dirty="0" err="1" smtClean="0">
                <a:solidFill>
                  <a:schemeClr val="tx1"/>
                </a:solidFill>
                <a:latin typeface="+mn-lt"/>
                <a:ea typeface="+mn-ea"/>
                <a:cs typeface="+mn-cs"/>
              </a:rPr>
              <a:t>oninstall</a:t>
            </a:r>
            <a:r>
              <a:rPr lang="en-US" altLang="ko-KR" sz="1200" b="1" i="0" u="none" strike="noStrike" kern="1200" baseline="0" dirty="0" smtClean="0">
                <a:solidFill>
                  <a:schemeClr val="tx1"/>
                </a:solidFill>
                <a:latin typeface="+mn-lt"/>
                <a:ea typeface="+mn-ea"/>
                <a:cs typeface="+mn-cs"/>
              </a:rPr>
              <a:t> </a:t>
            </a:r>
            <a:r>
              <a:rPr lang="en-US" altLang="ko-KR" sz="1200" b="0" i="0" u="none" strike="noStrike" kern="1200" baseline="0" dirty="0" smtClean="0">
                <a:solidFill>
                  <a:schemeClr val="tx1"/>
                </a:solidFill>
                <a:latin typeface="+mn-lt"/>
                <a:ea typeface="+mn-ea"/>
                <a:cs typeface="+mn-cs"/>
              </a:rPr>
              <a:t>= e =&gt; { /* </a:t>
            </a:r>
            <a:r>
              <a:rPr lang="ko-KR" altLang="en-US" sz="1200" b="0" i="0" u="none" strike="noStrike" kern="1200" baseline="0" smtClean="0">
                <a:solidFill>
                  <a:schemeClr val="tx1"/>
                </a:solidFill>
                <a:latin typeface="+mn-lt"/>
                <a:ea typeface="+mn-ea"/>
                <a:cs typeface="+mn-cs"/>
              </a:rPr>
              <a:t>여기서􀀁캐시 *</a:t>
            </a:r>
            <a:r>
              <a:rPr lang="en-US" altLang="ko-KR" sz="1200" b="0" i="0" u="none" strike="noStrike" kern="1200" baseline="0" dirty="0" smtClean="0">
                <a:solidFill>
                  <a:schemeClr val="tx1"/>
                </a:solidFill>
                <a:latin typeface="+mn-lt"/>
                <a:ea typeface="+mn-ea"/>
                <a:cs typeface="+mn-cs"/>
              </a:rPr>
              <a:t>/ };</a:t>
            </a:r>
          </a:p>
          <a:p>
            <a:r>
              <a:rPr lang="en-US" altLang="ko-KR" sz="1200" b="0" i="0" u="none" strike="noStrike" kern="1200" baseline="0" dirty="0" smtClean="0">
                <a:solidFill>
                  <a:schemeClr val="tx1"/>
                </a:solidFill>
                <a:latin typeface="+mn-lt"/>
                <a:ea typeface="+mn-ea"/>
                <a:cs typeface="+mn-cs"/>
              </a:rPr>
              <a:t>fetch</a:t>
            </a:r>
            <a:r>
              <a:rPr lang="ko-KR" altLang="en-US" sz="1200" b="0" i="0" u="none" strike="noStrike" kern="1200" baseline="0" smtClean="0">
                <a:solidFill>
                  <a:schemeClr val="tx1"/>
                </a:solidFill>
                <a:latin typeface="+mn-lt"/>
                <a:ea typeface="+mn-ea"/>
                <a:cs typeface="+mn-cs"/>
              </a:rPr>
              <a:t>􀀁</a:t>
            </a:r>
            <a:r>
              <a:rPr lang="en-US" altLang="ko-KR" sz="1200" b="0" i="0" u="none" strike="noStrike" kern="1200" baseline="0" dirty="0" smtClean="0">
                <a:solidFill>
                  <a:schemeClr val="tx1"/>
                </a:solidFill>
                <a:latin typeface="+mn-lt"/>
                <a:ea typeface="+mn-ea"/>
                <a:cs typeface="+mn-cs"/>
              </a:rPr>
              <a:t>event</a:t>
            </a:r>
            <a:r>
              <a:rPr lang="ko-KR" altLang="en-US" sz="1200" b="0" i="0" u="none" strike="noStrike" kern="1200" baseline="0" smtClean="0">
                <a:solidFill>
                  <a:schemeClr val="tx1"/>
                </a:solidFill>
                <a:latin typeface="+mn-lt"/>
                <a:ea typeface="+mn-ea"/>
                <a:cs typeface="+mn-cs"/>
              </a:rPr>
              <a:t>􀀁처리􀀁하기</a:t>
            </a:r>
          </a:p>
          <a:p>
            <a:r>
              <a:rPr lang="en-US" altLang="ko-KR" sz="1200" b="1" i="0" u="none" strike="noStrike" kern="1200" baseline="0" dirty="0" err="1" smtClean="0">
                <a:solidFill>
                  <a:schemeClr val="tx1"/>
                </a:solidFill>
                <a:latin typeface="+mn-lt"/>
                <a:ea typeface="+mn-ea"/>
                <a:cs typeface="+mn-cs"/>
              </a:rPr>
              <a:t>onfetch</a:t>
            </a:r>
            <a:r>
              <a:rPr lang="en-US" altLang="ko-KR" sz="1200" b="1" i="0" u="none" strike="noStrike" kern="1200" baseline="0" dirty="0" smtClean="0">
                <a:solidFill>
                  <a:schemeClr val="tx1"/>
                </a:solidFill>
                <a:latin typeface="+mn-lt"/>
                <a:ea typeface="+mn-ea"/>
                <a:cs typeface="+mn-cs"/>
              </a:rPr>
              <a:t> </a:t>
            </a:r>
            <a:r>
              <a:rPr lang="en-US" altLang="ko-KR" sz="1200" b="0" i="0" u="none" strike="noStrike" kern="1200" baseline="0" dirty="0" smtClean="0">
                <a:solidFill>
                  <a:schemeClr val="tx1"/>
                </a:solidFill>
                <a:latin typeface="+mn-lt"/>
                <a:ea typeface="+mn-ea"/>
                <a:cs typeface="+mn-cs"/>
              </a:rPr>
              <a:t>= e =&gt; { /* </a:t>
            </a:r>
            <a:r>
              <a:rPr lang="en-US" altLang="ko-KR" sz="1200" b="0" i="0" u="none" strike="noStrike" kern="1200" baseline="0" dirty="0" err="1" smtClean="0">
                <a:solidFill>
                  <a:schemeClr val="tx1"/>
                </a:solidFill>
                <a:latin typeface="+mn-lt"/>
                <a:ea typeface="+mn-ea"/>
                <a:cs typeface="+mn-cs"/>
              </a:rPr>
              <a:t>e.request</a:t>
            </a:r>
            <a:r>
              <a:rPr lang="ko-KR" altLang="en-US" sz="1200" b="0" i="0" u="none" strike="noStrike" kern="1200" baseline="0" smtClean="0">
                <a:solidFill>
                  <a:schemeClr val="tx1"/>
                </a:solidFill>
                <a:latin typeface="+mn-lt"/>
                <a:ea typeface="+mn-ea"/>
                <a:cs typeface="+mn-cs"/>
              </a:rPr>
              <a:t>에􀀁대해􀀁개발자􀀁맘대로</a:t>
            </a:r>
            <a:r>
              <a:rPr lang="en-US" altLang="ko-KR" sz="1200" b="0" i="0" u="none" strike="noStrike" kern="1200" baseline="0" dirty="0" smtClean="0">
                <a:solidFill>
                  <a:schemeClr val="tx1"/>
                </a:solidFill>
                <a:latin typeface="+mn-lt"/>
                <a:ea typeface="+mn-ea"/>
                <a:cs typeface="+mn-cs"/>
              </a:rPr>
              <a:t>! */ };</a:t>
            </a:r>
          </a:p>
          <a:p>
            <a:r>
              <a:rPr lang="en-US" altLang="ko-KR" sz="1200" b="0" i="0" u="none" strike="noStrike" kern="1200" baseline="0" dirty="0" smtClean="0">
                <a:solidFill>
                  <a:schemeClr val="tx1"/>
                </a:solidFill>
                <a:latin typeface="+mn-lt"/>
                <a:ea typeface="+mn-ea"/>
                <a:cs typeface="+mn-cs"/>
              </a:rPr>
              <a:t>Cache</a:t>
            </a:r>
            <a:r>
              <a:rPr lang="ko-KR" altLang="en-US" sz="1200" b="0" i="0" u="none" strike="noStrike" kern="1200" baseline="0" smtClean="0">
                <a:solidFill>
                  <a:schemeClr val="tx1"/>
                </a:solidFill>
                <a:latin typeface="+mn-lt"/>
                <a:ea typeface="+mn-ea"/>
                <a:cs typeface="+mn-cs"/>
              </a:rPr>
              <a:t>􀀁관리</a:t>
            </a:r>
          </a:p>
          <a:p>
            <a:r>
              <a:rPr lang="en-US" altLang="ko-KR" sz="1200" b="1" i="0" u="none" strike="noStrike" kern="1200" baseline="0" dirty="0" err="1" smtClean="0">
                <a:solidFill>
                  <a:schemeClr val="tx1"/>
                </a:solidFill>
                <a:latin typeface="+mn-lt"/>
                <a:ea typeface="+mn-ea"/>
                <a:cs typeface="+mn-cs"/>
              </a:rPr>
              <a:t>onactivate</a:t>
            </a:r>
            <a:r>
              <a:rPr lang="en-US" altLang="ko-KR" sz="1200" b="1" i="0" u="none" strike="noStrike" kern="1200" baseline="0" dirty="0" smtClean="0">
                <a:solidFill>
                  <a:schemeClr val="tx1"/>
                </a:solidFill>
                <a:latin typeface="+mn-lt"/>
                <a:ea typeface="+mn-ea"/>
                <a:cs typeface="+mn-cs"/>
              </a:rPr>
              <a:t> </a:t>
            </a:r>
            <a:r>
              <a:rPr lang="en-US" altLang="ko-KR" sz="1200" b="0" i="0" u="none" strike="noStrike" kern="1200" baseline="0" dirty="0" smtClean="0">
                <a:solidFill>
                  <a:schemeClr val="tx1"/>
                </a:solidFill>
                <a:latin typeface="+mn-lt"/>
                <a:ea typeface="+mn-ea"/>
                <a:cs typeface="+mn-cs"/>
              </a:rPr>
              <a:t>= e =&gt; { /* </a:t>
            </a:r>
            <a:r>
              <a:rPr lang="ko-KR" altLang="en-US" sz="1200" b="0" i="0" u="none" strike="noStrike" kern="1200" baseline="0" smtClean="0">
                <a:solidFill>
                  <a:schemeClr val="tx1"/>
                </a:solidFill>
                <a:latin typeface="+mn-lt"/>
                <a:ea typeface="+mn-ea"/>
                <a:cs typeface="+mn-cs"/>
              </a:rPr>
              <a:t>안􀀁쓰는􀀁</a:t>
            </a:r>
            <a:r>
              <a:rPr lang="en-US" altLang="ko-KR" sz="1200" b="0" i="0" u="none" strike="noStrike" kern="1200" baseline="0" dirty="0" smtClean="0">
                <a:solidFill>
                  <a:schemeClr val="tx1"/>
                </a:solidFill>
                <a:latin typeface="+mn-lt"/>
                <a:ea typeface="+mn-ea"/>
                <a:cs typeface="+mn-cs"/>
              </a:rPr>
              <a:t>cache delete</a:t>
            </a:r>
            <a:r>
              <a:rPr lang="ko-KR" altLang="en-US" sz="1200" b="0" i="0" u="none" strike="noStrike" kern="1200" baseline="0" smtClean="0">
                <a:solidFill>
                  <a:schemeClr val="tx1"/>
                </a:solidFill>
                <a:latin typeface="+mn-lt"/>
                <a:ea typeface="+mn-ea"/>
                <a:cs typeface="+mn-cs"/>
              </a:rPr>
              <a:t>도􀀁개발자의􀀁몫 *</a:t>
            </a:r>
            <a:r>
              <a:rPr lang="en-US" altLang="ko-KR" sz="1200" b="0" i="0" u="none" strike="noStrike" kern="1200" baseline="0" dirty="0" smtClean="0">
                <a:solidFill>
                  <a:schemeClr val="tx1"/>
                </a:solidFill>
                <a:latin typeface="+mn-lt"/>
                <a:ea typeface="+mn-ea"/>
                <a:cs typeface="+mn-cs"/>
              </a:rPr>
              <a:t>/ };</a:t>
            </a:r>
          </a:p>
          <a:p>
            <a:r>
              <a:rPr lang="ko-KR" altLang="en-US" sz="1200" b="0" i="0" u="none" strike="noStrike" kern="1200" baseline="0" dirty="0" smtClean="0">
                <a:solidFill>
                  <a:schemeClr val="tx1"/>
                </a:solidFill>
                <a:latin typeface="+mn-lt"/>
                <a:ea typeface="+mn-ea"/>
                <a:cs typeface="+mn-cs"/>
              </a:rPr>
              <a:t>업데이트􀀁</a:t>
            </a:r>
            <a:r>
              <a:rPr lang="en-US" altLang="ko-KR" sz="1200" b="0" i="0" u="none" strike="noStrike" kern="1200" baseline="0" dirty="0" smtClean="0">
                <a:solidFill>
                  <a:schemeClr val="tx1"/>
                </a:solidFill>
                <a:latin typeface="+mn-lt"/>
                <a:ea typeface="+mn-ea"/>
                <a:cs typeface="+mn-cs"/>
              </a:rPr>
              <a:t>w/</a:t>
            </a:r>
            <a:r>
              <a:rPr lang="ko-KR" altLang="en-US" sz="1200" b="0" i="0" u="none" strike="noStrike" kern="1200" baseline="0" smtClean="0">
                <a:solidFill>
                  <a:schemeClr val="tx1"/>
                </a:solidFill>
                <a:latin typeface="+mn-lt"/>
                <a:ea typeface="+mn-ea"/>
                <a:cs typeface="+mn-cs"/>
              </a:rPr>
              <a:t>􀀁</a:t>
            </a:r>
            <a:r>
              <a:rPr lang="en-US" altLang="ko-KR" sz="1200" b="0" i="0" u="none" strike="noStrike" kern="1200" baseline="0" dirty="0" smtClean="0">
                <a:solidFill>
                  <a:schemeClr val="tx1"/>
                </a:solidFill>
                <a:latin typeface="+mn-lt"/>
                <a:ea typeface="+mn-ea"/>
                <a:cs typeface="+mn-cs"/>
              </a:rPr>
              <a:t>24</a:t>
            </a:r>
            <a:r>
              <a:rPr lang="ko-KR" altLang="en-US" sz="1200" b="0" i="0" u="none" strike="noStrike" kern="1200" baseline="0" smtClean="0">
                <a:solidFill>
                  <a:schemeClr val="tx1"/>
                </a:solidFill>
                <a:latin typeface="+mn-lt"/>
                <a:ea typeface="+mn-ea"/>
                <a:cs typeface="+mn-cs"/>
              </a:rPr>
              <a:t>시간􀀁룰</a:t>
            </a:r>
          </a:p>
          <a:p>
            <a:r>
              <a:rPr lang="ko-KR" altLang="en-US" sz="1200" b="0" i="0" u="none" strike="noStrike" kern="1200" baseline="0" dirty="0" smtClean="0">
                <a:solidFill>
                  <a:schemeClr val="tx1"/>
                </a:solidFill>
                <a:latin typeface="+mn-lt"/>
                <a:ea typeface="+mn-ea"/>
                <a:cs typeface="+mn-cs"/>
              </a:rPr>
              <a:t>매􀀁</a:t>
            </a:r>
            <a:r>
              <a:rPr lang="en-US" altLang="ko-KR" sz="1200" b="0" i="0" u="none" strike="noStrike" kern="1200" baseline="0" dirty="0" smtClean="0">
                <a:solidFill>
                  <a:schemeClr val="tx1"/>
                </a:solidFill>
                <a:latin typeface="+mn-lt"/>
                <a:ea typeface="+mn-ea"/>
                <a:cs typeface="+mn-cs"/>
              </a:rPr>
              <a:t>navigation</a:t>
            </a:r>
            <a:r>
              <a:rPr lang="ko-KR" altLang="en-US" sz="1200" b="0" i="0" u="none" strike="noStrike" kern="1200" baseline="0" smtClean="0">
                <a:solidFill>
                  <a:schemeClr val="tx1"/>
                </a:solidFill>
                <a:latin typeface="+mn-lt"/>
                <a:ea typeface="+mn-ea"/>
                <a:cs typeface="+mn-cs"/>
              </a:rPr>
              <a:t>􀀁시 </a:t>
            </a:r>
            <a:r>
              <a:rPr lang="en-US" altLang="ko-KR" sz="1200" b="0" i="0" u="none" strike="noStrike" kern="1200" baseline="0" dirty="0" err="1" smtClean="0">
                <a:solidFill>
                  <a:schemeClr val="tx1"/>
                </a:solidFill>
                <a:latin typeface="+mn-lt"/>
                <a:ea typeface="+mn-ea"/>
                <a:cs typeface="+mn-cs"/>
              </a:rPr>
              <a:t>registration.update</a:t>
            </a:r>
            <a:r>
              <a:rPr lang="en-US" altLang="ko-KR" sz="1200" b="0" i="0" u="none" strike="noStrike" kern="1200" baseline="0" dirty="0" smtClean="0">
                <a:solidFill>
                  <a:schemeClr val="tx1"/>
                </a:solidFill>
                <a:latin typeface="+mn-lt"/>
                <a:ea typeface="+mn-ea"/>
                <a:cs typeface="+mn-cs"/>
              </a:rPr>
              <a:t>()</a:t>
            </a:r>
          </a:p>
          <a:p>
            <a:endParaRPr lang="en-US" altLang="ko-KR" sz="1200" b="0" i="0" u="none" strike="noStrike" kern="1200" baseline="0" dirty="0" smtClean="0">
              <a:solidFill>
                <a:schemeClr val="tx1"/>
              </a:solidFill>
              <a:latin typeface="+mn-lt"/>
              <a:ea typeface="+mn-ea"/>
              <a:cs typeface="+mn-cs"/>
            </a:endParaRPr>
          </a:p>
          <a:p>
            <a:endParaRPr lang="en-US" altLang="ko-KR" sz="1200" b="0" i="0" u="none" strike="noStrike" kern="1200" baseline="0" dirty="0" smtClean="0">
              <a:solidFill>
                <a:schemeClr val="tx1"/>
              </a:solidFill>
              <a:latin typeface="+mn-lt"/>
              <a:ea typeface="+mn-ea"/>
              <a:cs typeface="+mn-cs"/>
            </a:endParaRPr>
          </a:p>
          <a:p>
            <a:r>
              <a:rPr lang="ko-KR" altLang="en-US" sz="1200" b="0" i="0" u="none" strike="noStrike" kern="1200" baseline="0" dirty="0" err="1" smtClean="0">
                <a:solidFill>
                  <a:schemeClr val="tx1"/>
                </a:solidFill>
                <a:latin typeface="+mn-lt"/>
                <a:ea typeface="+mn-ea"/>
                <a:cs typeface="+mn-cs"/>
              </a:rPr>
              <a:t>캐싱</a:t>
            </a:r>
            <a:r>
              <a:rPr lang="ko-KR" altLang="en-US" sz="1200" b="0" i="0" u="none" strike="noStrike" kern="1200" baseline="0" dirty="0" smtClean="0">
                <a:solidFill>
                  <a:schemeClr val="tx1"/>
                </a:solidFill>
                <a:latin typeface="+mn-lt"/>
                <a:ea typeface="+mn-ea"/>
                <a:cs typeface="+mn-cs"/>
              </a:rPr>
              <a:t> 공간</a:t>
            </a:r>
            <a:endParaRPr lang="en-US" altLang="ko-KR" sz="1200" b="0" i="0" u="none" strike="noStrike" kern="1200" baseline="0" dirty="0" smtClean="0">
              <a:solidFill>
                <a:schemeClr val="tx1"/>
              </a:solidFill>
              <a:latin typeface="+mn-lt"/>
              <a:ea typeface="+mn-ea"/>
              <a:cs typeface="+mn-cs"/>
            </a:endParaRPr>
          </a:p>
          <a:p>
            <a:endParaRPr lang="en-US" altLang="ko-KR" sz="1200" b="0" i="0" u="none" strike="noStrike" kern="1200" baseline="0" dirty="0" smtClean="0">
              <a:solidFill>
                <a:schemeClr val="tx1"/>
              </a:solidFill>
              <a:latin typeface="+mn-lt"/>
              <a:ea typeface="+mn-ea"/>
              <a:cs typeface="+mn-cs"/>
            </a:endParaRPr>
          </a:p>
          <a:p>
            <a:r>
              <a:rPr lang="en-US" altLang="ko-KR" dirty="0" err="1" smtClean="0"/>
              <a:t>BrowserLimits</a:t>
            </a:r>
            <a:r>
              <a:rPr lang="en-US" altLang="ko-KR" sz="1200" kern="1200" dirty="0" err="1" smtClean="0">
                <a:solidFill>
                  <a:schemeClr val="tx1"/>
                </a:solidFill>
                <a:effectLst/>
                <a:latin typeface="+mn-lt"/>
                <a:ea typeface="+mn-ea"/>
                <a:cs typeface="+mn-cs"/>
              </a:rPr>
              <a:t>FirefoxNo</a:t>
            </a:r>
            <a:r>
              <a:rPr lang="en-US" altLang="ko-KR" sz="1200" kern="1200" dirty="0" smtClean="0">
                <a:solidFill>
                  <a:schemeClr val="tx1"/>
                </a:solidFill>
                <a:effectLst/>
                <a:latin typeface="+mn-lt"/>
                <a:ea typeface="+mn-ea"/>
                <a:cs typeface="+mn-cs"/>
              </a:rPr>
              <a:t> limits (prompt after 50MB)Mobile Safari50MB </a:t>
            </a:r>
            <a:r>
              <a:rPr lang="en-US" altLang="ko-KR" sz="1200" kern="1200" dirty="0" err="1" smtClean="0">
                <a:solidFill>
                  <a:schemeClr val="tx1"/>
                </a:solidFill>
                <a:effectLst/>
                <a:latin typeface="+mn-lt"/>
                <a:ea typeface="+mn-ea"/>
                <a:cs typeface="+mn-cs"/>
              </a:rPr>
              <a:t>maxDesktop</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Safariunlimited</a:t>
            </a:r>
            <a:r>
              <a:rPr lang="en-US" altLang="ko-KR" sz="1200" kern="1200" dirty="0" smtClean="0">
                <a:solidFill>
                  <a:schemeClr val="tx1"/>
                </a:solidFill>
                <a:effectLst/>
                <a:latin typeface="+mn-lt"/>
                <a:ea typeface="+mn-ea"/>
                <a:cs typeface="+mn-cs"/>
              </a:rPr>
              <a:t> (prompts after 5MB)IE10+250MB max (prompts at 10MB)</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13</a:t>
            </a:fld>
            <a:endParaRPr lang="ko-KR" altLang="en-US"/>
          </a:p>
        </p:txBody>
      </p:sp>
    </p:spTree>
    <p:extLst>
      <p:ext uri="{BB962C8B-B14F-4D97-AF65-F5344CB8AC3E}">
        <p14:creationId xmlns:p14="http://schemas.microsoft.com/office/powerpoint/2010/main" val="2834028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14</a:t>
            </a:fld>
            <a:endParaRPr lang="ko-KR" altLang="en-US"/>
          </a:p>
        </p:txBody>
      </p:sp>
    </p:spTree>
    <p:extLst>
      <p:ext uri="{BB962C8B-B14F-4D97-AF65-F5344CB8AC3E}">
        <p14:creationId xmlns:p14="http://schemas.microsoft.com/office/powerpoint/2010/main" val="184919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15</a:t>
            </a:fld>
            <a:endParaRPr lang="ko-KR" altLang="en-US"/>
          </a:p>
        </p:txBody>
      </p:sp>
    </p:spTree>
    <p:extLst>
      <p:ext uri="{BB962C8B-B14F-4D97-AF65-F5344CB8AC3E}">
        <p14:creationId xmlns:p14="http://schemas.microsoft.com/office/powerpoint/2010/main" val="2176760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16</a:t>
            </a:fld>
            <a:endParaRPr lang="ko-KR" altLang="en-US"/>
          </a:p>
        </p:txBody>
      </p:sp>
    </p:spTree>
    <p:extLst>
      <p:ext uri="{BB962C8B-B14F-4D97-AF65-F5344CB8AC3E}">
        <p14:creationId xmlns:p14="http://schemas.microsoft.com/office/powerpoint/2010/main" val="3625153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17</a:t>
            </a:fld>
            <a:endParaRPr lang="ko-KR" altLang="en-US"/>
          </a:p>
        </p:txBody>
      </p:sp>
    </p:spTree>
    <p:extLst>
      <p:ext uri="{BB962C8B-B14F-4D97-AF65-F5344CB8AC3E}">
        <p14:creationId xmlns:p14="http://schemas.microsoft.com/office/powerpoint/2010/main" val="3063403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웹 페이지에 대한 </a:t>
            </a:r>
            <a:r>
              <a:rPr lang="en-US" altLang="ko-KR" sz="1200" b="0" i="0" kern="1200" dirty="0" smtClean="0">
                <a:solidFill>
                  <a:schemeClr val="tx1"/>
                </a:solidFill>
                <a:effectLst/>
                <a:latin typeface="+mn-lt"/>
                <a:ea typeface="+mn-ea"/>
                <a:cs typeface="+mn-cs"/>
              </a:rPr>
              <a:t>Manifest </a:t>
            </a:r>
            <a:r>
              <a:rPr lang="ko-KR" altLang="en-US" sz="1200" b="0" i="0" kern="1200" smtClean="0">
                <a:solidFill>
                  <a:schemeClr val="tx1"/>
                </a:solidFill>
                <a:effectLst/>
                <a:latin typeface="+mn-lt"/>
                <a:ea typeface="+mn-ea"/>
                <a:cs typeface="+mn-cs"/>
              </a:rPr>
              <a:t>파일에 여러 옵션들을 </a:t>
            </a:r>
            <a:r>
              <a:rPr lang="en-US" altLang="ko-KR" sz="1200" b="0" i="0" kern="1200" dirty="0" smtClean="0">
                <a:solidFill>
                  <a:schemeClr val="tx1"/>
                </a:solidFill>
                <a:effectLst/>
                <a:latin typeface="+mn-lt"/>
                <a:ea typeface="+mn-ea"/>
                <a:cs typeface="+mn-cs"/>
              </a:rPr>
              <a:t>JSON</a:t>
            </a:r>
            <a:r>
              <a:rPr lang="ko-KR" altLang="en-US" sz="1200" b="0" i="0" kern="1200" smtClean="0">
                <a:solidFill>
                  <a:schemeClr val="tx1"/>
                </a:solidFill>
                <a:effectLst/>
                <a:latin typeface="+mn-lt"/>
                <a:ea typeface="+mn-ea"/>
                <a:cs typeface="+mn-cs"/>
              </a:rPr>
              <a:t>으로 작성하게 되면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모바일 디바이스의 홈 스크린에서 웹 앱을 네이티브 앱처럼 보이게 할 수 있습니다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예를 들면 웹 앱에 대한 아이콘을 설치할 수 있고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웹 앱을 </a:t>
            </a:r>
            <a:r>
              <a:rPr lang="en-US" altLang="ko-KR" sz="1200" b="0" i="0" kern="1200" dirty="0" smtClean="0">
                <a:solidFill>
                  <a:schemeClr val="tx1"/>
                </a:solidFill>
                <a:effectLst/>
                <a:latin typeface="+mn-lt"/>
                <a:ea typeface="+mn-ea"/>
                <a:cs typeface="+mn-cs"/>
              </a:rPr>
              <a:t>URL </a:t>
            </a:r>
            <a:r>
              <a:rPr lang="ko-KR" altLang="en-US" sz="1200" b="0" i="0" kern="1200" smtClean="0">
                <a:solidFill>
                  <a:schemeClr val="tx1"/>
                </a:solidFill>
                <a:effectLst/>
                <a:latin typeface="+mn-lt"/>
                <a:ea typeface="+mn-ea"/>
                <a:cs typeface="+mn-cs"/>
              </a:rPr>
              <a:t>주소창 없는 전체 화면으로 이용할 수도 있습니다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또한 </a:t>
            </a:r>
            <a:r>
              <a:rPr lang="en-US" altLang="ko-KR" sz="1200" b="0" i="0" kern="1200" dirty="0" smtClean="0">
                <a:solidFill>
                  <a:schemeClr val="tx1"/>
                </a:solidFill>
                <a:effectLst/>
                <a:latin typeface="+mn-lt"/>
                <a:ea typeface="+mn-ea"/>
                <a:cs typeface="+mn-cs"/>
              </a:rPr>
              <a:t>Manifest </a:t>
            </a:r>
            <a:r>
              <a:rPr lang="ko-KR" altLang="en-US" sz="1200" b="0" i="0" kern="1200" smtClean="0">
                <a:solidFill>
                  <a:schemeClr val="tx1"/>
                </a:solidFill>
                <a:effectLst/>
                <a:latin typeface="+mn-lt"/>
                <a:ea typeface="+mn-ea"/>
                <a:cs typeface="+mn-cs"/>
              </a:rPr>
              <a:t>기반으로 실행된 웹 페이지는 웹 브라우저와는 별도의 </a:t>
            </a:r>
            <a:r>
              <a:rPr lang="en-US" altLang="ko-KR" sz="1200" b="0" i="0" kern="1200" dirty="0" smtClean="0">
                <a:solidFill>
                  <a:schemeClr val="tx1"/>
                </a:solidFill>
                <a:effectLst/>
                <a:latin typeface="+mn-lt"/>
                <a:ea typeface="+mn-ea"/>
                <a:cs typeface="+mn-cs"/>
              </a:rPr>
              <a:t>Task</a:t>
            </a:r>
            <a:r>
              <a:rPr lang="ko-KR" altLang="en-US" sz="1200" b="0" i="0" kern="1200" smtClean="0">
                <a:solidFill>
                  <a:schemeClr val="tx1"/>
                </a:solidFill>
                <a:effectLst/>
                <a:latin typeface="+mn-lt"/>
                <a:ea typeface="+mn-ea"/>
                <a:cs typeface="+mn-cs"/>
              </a:rPr>
              <a:t>로 실행됩니다</a:t>
            </a:r>
            <a:r>
              <a:rPr lang="en-US" altLang="ko-KR" sz="1200" b="0" i="0" kern="120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ko-KR" altLang="en-US" sz="1200" b="0" i="0" kern="1200" dirty="0" smtClean="0">
                <a:solidFill>
                  <a:schemeClr val="tx1"/>
                </a:solidFill>
                <a:effectLst/>
                <a:latin typeface="+mn-lt"/>
                <a:ea typeface="+mn-ea"/>
                <a:cs typeface="+mn-cs"/>
              </a:rPr>
              <a:t>단순히 </a:t>
            </a:r>
            <a:r>
              <a:rPr lang="ko-KR" altLang="en-US" sz="1200" b="0" i="0" kern="1200" dirty="0" err="1" smtClean="0">
                <a:solidFill>
                  <a:schemeClr val="tx1"/>
                </a:solidFill>
                <a:effectLst/>
                <a:latin typeface="+mn-lt"/>
                <a:ea typeface="+mn-ea"/>
                <a:cs typeface="+mn-cs"/>
              </a:rPr>
              <a:t>북마크</a:t>
            </a:r>
            <a:r>
              <a:rPr lang="ko-KR" altLang="en-US" sz="1200" b="0" i="0" kern="1200" dirty="0" smtClean="0">
                <a:solidFill>
                  <a:schemeClr val="tx1"/>
                </a:solidFill>
                <a:effectLst/>
                <a:latin typeface="+mn-lt"/>
                <a:ea typeface="+mn-ea"/>
                <a:cs typeface="+mn-cs"/>
              </a:rPr>
              <a:t> 기능이 아닙니다</a:t>
            </a:r>
            <a:r>
              <a:rPr lang="en-US" altLang="ko-KR" sz="1200" b="0" i="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ko-KR" altLang="en-US" sz="1200" b="0" i="0" kern="1200" dirty="0" smtClean="0">
                <a:solidFill>
                  <a:schemeClr val="tx1"/>
                </a:solidFill>
                <a:effectLst/>
                <a:latin typeface="+mn-lt"/>
                <a:ea typeface="+mn-ea"/>
                <a:cs typeface="+mn-cs"/>
              </a:rPr>
              <a:t>유저가 자주 웹 사이트를 접속하거나 </a:t>
            </a:r>
            <a:r>
              <a:rPr lang="ko-KR" altLang="en-US" sz="1200" b="0" i="0" kern="1200" dirty="0" err="1" smtClean="0">
                <a:solidFill>
                  <a:schemeClr val="tx1"/>
                </a:solidFill>
                <a:effectLst/>
                <a:latin typeface="+mn-lt"/>
                <a:ea typeface="+mn-ea"/>
                <a:cs typeface="+mn-cs"/>
              </a:rPr>
              <a:t>여러가지</a:t>
            </a:r>
            <a:r>
              <a:rPr lang="ko-KR" altLang="en-US" sz="1200" b="0" i="0" kern="1200" dirty="0" smtClean="0">
                <a:solidFill>
                  <a:schemeClr val="tx1"/>
                </a:solidFill>
                <a:effectLst/>
                <a:latin typeface="+mn-lt"/>
                <a:ea typeface="+mn-ea"/>
                <a:cs typeface="+mn-cs"/>
              </a:rPr>
              <a:t> 상태를 확인하여 </a:t>
            </a:r>
            <a:r>
              <a:rPr lang="en-US" altLang="ko-KR" sz="1200" b="0" i="0" kern="1200" dirty="0" smtClean="0">
                <a:solidFill>
                  <a:schemeClr val="tx1"/>
                </a:solidFill>
                <a:effectLst/>
                <a:latin typeface="+mn-lt"/>
                <a:ea typeface="+mn-ea"/>
                <a:cs typeface="+mn-cs"/>
              </a:rPr>
              <a:t>install</a:t>
            </a:r>
            <a:r>
              <a:rPr lang="ko-KR" altLang="en-US" sz="1200" b="0" i="0" kern="1200" smtClean="0">
                <a:solidFill>
                  <a:schemeClr val="tx1"/>
                </a:solidFill>
                <a:effectLst/>
                <a:latin typeface="+mn-lt"/>
                <a:ea typeface="+mn-ea"/>
                <a:cs typeface="+mn-cs"/>
              </a:rPr>
              <a:t>을 할 것이냐는 질문을 할 수 있고 이 부분도 </a:t>
            </a:r>
            <a:r>
              <a:rPr lang="en-US" altLang="ko-KR" sz="1200" b="0" i="0" kern="1200" dirty="0" smtClean="0">
                <a:solidFill>
                  <a:schemeClr val="tx1"/>
                </a:solidFill>
                <a:effectLst/>
                <a:latin typeface="+mn-lt"/>
                <a:ea typeface="+mn-ea"/>
                <a:cs typeface="+mn-cs"/>
              </a:rPr>
              <a:t>control </a:t>
            </a:r>
            <a:r>
              <a:rPr lang="ko-KR" altLang="en-US" sz="1200" b="0" i="0" kern="1200" smtClean="0">
                <a:solidFill>
                  <a:schemeClr val="tx1"/>
                </a:solidFill>
                <a:effectLst/>
                <a:latin typeface="+mn-lt"/>
                <a:ea typeface="+mn-ea"/>
                <a:cs typeface="+mn-cs"/>
              </a:rPr>
              <a:t>가능하다</a:t>
            </a:r>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pPr fontAlgn="base"/>
            <a:r>
              <a:rPr lang="en-US" altLang="ko-KR" sz="1200" b="0" i="0" kern="1200" dirty="0" smtClean="0">
                <a:solidFill>
                  <a:schemeClr val="tx1"/>
                </a:solidFill>
                <a:effectLst/>
                <a:latin typeface="+mn-lt"/>
                <a:ea typeface="+mn-ea"/>
                <a:cs typeface="+mn-cs"/>
              </a:rPr>
              <a:t>Add to home screen – User can now add a web app to their home screen for easy access. Home screen will display an icon of the web app. We can specify icons set (with different sizes) for add to home screen functionality in the web app manifest file. In Mobile Chrome, as with some other browsers, you get an option for it in the menu.</a:t>
            </a:r>
          </a:p>
          <a:p>
            <a:pPr fontAlgn="base"/>
            <a:r>
              <a:rPr lang="en-US" altLang="ko-KR" sz="1200" b="0" i="0" kern="1200" dirty="0" smtClean="0">
                <a:solidFill>
                  <a:schemeClr val="tx1"/>
                </a:solidFill>
                <a:effectLst/>
                <a:latin typeface="+mn-lt"/>
                <a:ea typeface="+mn-ea"/>
                <a:cs typeface="+mn-cs"/>
              </a:rPr>
              <a:t>Splash screen – A splash screen helps in providing a great user experience when the app is not yet ready to display the first chunk of information. In the absence of a splash screen, the user gets confused about the state of the app. In web manifest we can give the splash screen image, title and theme color configurations. When user opens the web app they will see a splash screen just like in a native app.</a:t>
            </a:r>
          </a:p>
          <a:p>
            <a:pPr fontAlgn="base"/>
            <a:r>
              <a:rPr lang="en-US" altLang="ko-KR" sz="1200" b="0" i="0" kern="1200" dirty="0" smtClean="0">
                <a:solidFill>
                  <a:schemeClr val="tx1"/>
                </a:solidFill>
                <a:effectLst/>
                <a:latin typeface="+mn-lt"/>
                <a:ea typeface="+mn-ea"/>
                <a:cs typeface="+mn-cs"/>
              </a:rPr>
              <a:t>Theme color – We can configure a theme color to add color to the toolbar, address bar and other features.</a:t>
            </a:r>
          </a:p>
          <a:p>
            <a:pPr fontAlgn="base"/>
            <a:r>
              <a:rPr lang="en-US" altLang="ko-KR" sz="1200" b="0" i="0" kern="1200" dirty="0" smtClean="0">
                <a:solidFill>
                  <a:schemeClr val="tx1"/>
                </a:solidFill>
                <a:effectLst/>
                <a:latin typeface="+mn-lt"/>
                <a:ea typeface="+mn-ea"/>
                <a:cs typeface="+mn-cs"/>
              </a:rPr>
              <a:t>Launch style – We can configure display and orientation for the web app. Display options are browser or standalone while orientation is portrait or landscape.</a:t>
            </a:r>
          </a:p>
          <a:p>
            <a:endParaRPr lang="en-US" altLang="ko-KR" dirty="0" smtClean="0"/>
          </a:p>
          <a:p>
            <a:r>
              <a:rPr lang="ko-KR" altLang="en-US" dirty="0" smtClean="0"/>
              <a:t>사례들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18</a:t>
            </a:fld>
            <a:endParaRPr lang="ko-KR" altLang="en-US"/>
          </a:p>
        </p:txBody>
      </p:sp>
    </p:spTree>
    <p:extLst>
      <p:ext uri="{BB962C8B-B14F-4D97-AF65-F5344CB8AC3E}">
        <p14:creationId xmlns:p14="http://schemas.microsoft.com/office/powerpoint/2010/main" val="1601827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Housing.com is one of India’s top startups. On track to receive 50 million visits this year, it has become one of the leading online real estate platforms in India. </a:t>
            </a:r>
          </a:p>
          <a:p>
            <a:r>
              <a:rPr lang="en-US" altLang="ko-KR" sz="1200" b="0" i="0" kern="1200" dirty="0" smtClean="0">
                <a:solidFill>
                  <a:schemeClr val="tx1"/>
                </a:solidFill>
                <a:effectLst/>
                <a:latin typeface="+mn-lt"/>
                <a:ea typeface="+mn-ea"/>
                <a:cs typeface="+mn-cs"/>
              </a:rPr>
              <a:t> After building </a:t>
            </a:r>
            <a:r>
              <a:rPr lang="en-US" altLang="ko-KR" sz="1200" b="0" i="0" kern="1200" dirty="0" smtClean="0">
                <a:solidFill>
                  <a:schemeClr val="tx1"/>
                </a:solidFill>
                <a:effectLst/>
                <a:latin typeface="+mn-lt"/>
                <a:ea typeface="+mn-ea"/>
                <a:cs typeface="+mn-cs"/>
                <a:hlinkClick r:id="rId3"/>
              </a:rPr>
              <a:t>Housing Go</a:t>
            </a:r>
            <a:r>
              <a:rPr lang="en-US" altLang="ko-KR" sz="1200" b="0" i="0" kern="1200" dirty="0" smtClean="0">
                <a:solidFill>
                  <a:schemeClr val="tx1"/>
                </a:solidFill>
                <a:effectLst/>
                <a:latin typeface="+mn-lt"/>
                <a:ea typeface="+mn-ea"/>
                <a:cs typeface="+mn-cs"/>
              </a:rPr>
              <a:t>, a Progressive Web App (PWA), they saw a 38% increase in total conversions across browsers. The new PWA also delivered higher-value users, with visitors spending 10% longer per session and returning more often.</a:t>
            </a:r>
          </a:p>
          <a:p>
            <a:r>
              <a:rPr lang="en-US" altLang="ko-KR" sz="1200" b="0" i="0" kern="1200" dirty="0" smtClean="0">
                <a:solidFill>
                  <a:schemeClr val="tx1"/>
                </a:solidFill>
                <a:effectLst/>
                <a:latin typeface="+mn-lt"/>
                <a:ea typeface="+mn-ea"/>
                <a:cs typeface="+mn-cs"/>
              </a:rPr>
              <a:t>Challenges</a:t>
            </a:r>
          </a:p>
          <a:p>
            <a:r>
              <a:rPr lang="en-US" altLang="ko-KR" sz="1200" b="0" i="0" kern="1200" dirty="0" smtClean="0">
                <a:solidFill>
                  <a:schemeClr val="tx1"/>
                </a:solidFill>
                <a:effectLst/>
                <a:latin typeface="+mn-lt"/>
                <a:ea typeface="+mn-ea"/>
                <a:cs typeface="+mn-cs"/>
              </a:rPr>
              <a:t>Housing.com knew their mobile users </a:t>
            </a:r>
            <a:r>
              <a:rPr lang="en-US" altLang="ko-KR" sz="1200" b="0" i="0" kern="1200" dirty="0" err="1" smtClean="0">
                <a:solidFill>
                  <a:schemeClr val="tx1"/>
                </a:solidFill>
                <a:effectLst/>
                <a:latin typeface="+mn-lt"/>
                <a:ea typeface="+mn-ea"/>
                <a:cs typeface="+mn-cs"/>
              </a:rPr>
              <a:t>woudn’t</a:t>
            </a:r>
            <a:r>
              <a:rPr lang="en-US" altLang="ko-KR" sz="1200" b="0" i="0" kern="1200" dirty="0" smtClean="0">
                <a:solidFill>
                  <a:schemeClr val="tx1"/>
                </a:solidFill>
                <a:effectLst/>
                <a:latin typeface="+mn-lt"/>
                <a:ea typeface="+mn-ea"/>
                <a:cs typeface="+mn-cs"/>
              </a:rPr>
              <a:t> tolerate slow load times, which significantly affect conversions. </a:t>
            </a:r>
          </a:p>
          <a:p>
            <a:r>
              <a:rPr lang="en-US" altLang="ko-KR" sz="1200" b="0" i="0" kern="1200" dirty="0" smtClean="0">
                <a:solidFill>
                  <a:schemeClr val="tx1"/>
                </a:solidFill>
                <a:effectLst/>
                <a:latin typeface="+mn-lt"/>
                <a:ea typeface="+mn-ea"/>
                <a:cs typeface="+mn-cs"/>
              </a:rPr>
              <a:t>They measured the impact of users’ average page-load time and found that even a one-second improvement brought a significant boost in the conversion rate.</a:t>
            </a:r>
          </a:p>
          <a:p>
            <a:r>
              <a:rPr lang="en-US" altLang="ko-KR" sz="1200" b="0" i="0" kern="1200" dirty="0" smtClean="0">
                <a:solidFill>
                  <a:schemeClr val="tx1"/>
                </a:solidFill>
                <a:effectLst/>
                <a:latin typeface="+mn-lt"/>
                <a:ea typeface="+mn-ea"/>
                <a:cs typeface="+mn-cs"/>
              </a:rPr>
              <a:t>Poor connectivity and the prevalence of low-end devices also hindered </a:t>
            </a:r>
            <a:r>
              <a:rPr lang="en-US" altLang="ko-KR" sz="1200" b="0" i="0" kern="1200" dirty="0" err="1" smtClean="0">
                <a:solidFill>
                  <a:schemeClr val="tx1"/>
                </a:solidFill>
                <a:effectLst/>
                <a:latin typeface="+mn-lt"/>
                <a:ea typeface="+mn-ea"/>
                <a:cs typeface="+mn-cs"/>
              </a:rPr>
              <a:t>Housing.com’s</a:t>
            </a:r>
            <a:r>
              <a:rPr lang="en-US" altLang="ko-KR" sz="1200" b="0" i="0" kern="1200" dirty="0" smtClean="0">
                <a:solidFill>
                  <a:schemeClr val="tx1"/>
                </a:solidFill>
                <a:effectLst/>
                <a:latin typeface="+mn-lt"/>
                <a:ea typeface="+mn-ea"/>
                <a:cs typeface="+mn-cs"/>
              </a:rPr>
              <a:t> growth. They developed a native app so that mobile users could work offline and re-engage. But current and potential customers were very data-sensitive, because the cost of Internet access was still high, and many consumers hesitated to use data or space to download the native app.</a:t>
            </a:r>
          </a:p>
          <a:p>
            <a:r>
              <a:rPr lang="en-US" altLang="ko-KR" sz="1200" b="0" i="0" kern="1200" dirty="0" smtClean="0">
                <a:solidFill>
                  <a:schemeClr val="tx1"/>
                </a:solidFill>
                <a:effectLst/>
                <a:latin typeface="+mn-lt"/>
                <a:ea typeface="+mn-ea"/>
                <a:cs typeface="+mn-cs"/>
              </a:rPr>
              <a:t>Solution</a:t>
            </a:r>
          </a:p>
          <a:p>
            <a:r>
              <a:rPr lang="en-US" altLang="ko-KR" sz="1200" b="0" i="0" kern="1200" dirty="0" smtClean="0">
                <a:solidFill>
                  <a:schemeClr val="tx1"/>
                </a:solidFill>
                <a:effectLst/>
                <a:latin typeface="+mn-lt"/>
                <a:ea typeface="+mn-ea"/>
                <a:cs typeface="+mn-cs"/>
              </a:rPr>
              <a:t>Relying on technological advancements and the improved capabilities of modern web browsers and web applications such as Service Workers, </a:t>
            </a:r>
            <a:r>
              <a:rPr lang="en-US" altLang="ko-KR" sz="1200" b="0" i="0" kern="1200" dirty="0" err="1" smtClean="0">
                <a:solidFill>
                  <a:schemeClr val="tx1"/>
                </a:solidFill>
                <a:effectLst/>
                <a:latin typeface="+mn-lt"/>
                <a:ea typeface="+mn-ea"/>
                <a:cs typeface="+mn-cs"/>
              </a:rPr>
              <a:t>IndexedDB</a:t>
            </a:r>
            <a:r>
              <a:rPr lang="en-US" altLang="ko-KR" sz="1200" b="0" i="0" kern="1200" dirty="0" smtClean="0">
                <a:solidFill>
                  <a:schemeClr val="tx1"/>
                </a:solidFill>
                <a:effectLst/>
                <a:latin typeface="+mn-lt"/>
                <a:ea typeface="+mn-ea"/>
                <a:cs typeface="+mn-cs"/>
              </a:rPr>
              <a:t>, Add to Home Screen, and Push Notifications, Housing.com set out to create a PWA that was fast, efficient, and reliable. The result was a mobile web experience that is fast, uses less data, and re-engages users in multiple ways. </a:t>
            </a:r>
          </a:p>
          <a:p>
            <a:r>
              <a:rPr lang="en-US" altLang="ko-KR" sz="1200" b="0" i="0" kern="1200" dirty="0" smtClean="0">
                <a:solidFill>
                  <a:schemeClr val="tx1"/>
                </a:solidFill>
                <a:effectLst/>
                <a:latin typeface="+mn-lt"/>
                <a:ea typeface="+mn-ea"/>
                <a:cs typeface="+mn-cs"/>
              </a:rPr>
              <a:t>With the new PWA, Housing.com saw conversion rates rise 38% and the bounce rate fall by over 40%.</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Most Indian users reach the Internet via 2G and 3G networks, so a fast user experience is essential. To decrease load times, Housing.com added Service Workers and streamlined their site to help consumers quickly find what they’re looking for. Users can continue browsing properties and reviewing previous searches, all while offline. “High-end smartphones are not that prevalent in our target user base,” says </a:t>
            </a:r>
            <a:r>
              <a:rPr lang="en-US" altLang="ko-KR" sz="1200" b="0" i="0" kern="1200" dirty="0" err="1" smtClean="0">
                <a:solidFill>
                  <a:schemeClr val="tx1"/>
                </a:solidFill>
                <a:effectLst/>
                <a:latin typeface="+mn-lt"/>
                <a:ea typeface="+mn-ea"/>
                <a:cs typeface="+mn-cs"/>
              </a:rPr>
              <a:t>Vivek</a:t>
            </a:r>
            <a:r>
              <a:rPr lang="en-US" altLang="ko-KR" sz="1200" b="0" i="0" kern="1200" dirty="0" smtClean="0">
                <a:solidFill>
                  <a:schemeClr val="tx1"/>
                </a:solidFill>
                <a:effectLst/>
                <a:latin typeface="+mn-lt"/>
                <a:ea typeface="+mn-ea"/>
                <a:cs typeface="+mn-cs"/>
              </a:rPr>
              <a:t> Jain, Housing.com CPTO. “With our new PWA, we could get past our users’ hesitance to download our app in their low-end devices, yet give them a wonderful experience.”</a:t>
            </a:r>
          </a:p>
          <a:p>
            <a:r>
              <a:rPr lang="en-US" altLang="ko-KR" sz="1200" b="0" i="0" kern="1200" dirty="0" smtClean="0">
                <a:solidFill>
                  <a:schemeClr val="tx1"/>
                </a:solidFill>
                <a:effectLst/>
                <a:latin typeface="+mn-lt"/>
                <a:ea typeface="+mn-ea"/>
                <a:cs typeface="+mn-cs"/>
              </a:rPr>
              <a:t>The new strategy proved effective. </a:t>
            </a:r>
          </a:p>
          <a:p>
            <a:r>
              <a:rPr lang="en-US" altLang="ko-KR" sz="1200" b="0" i="0" kern="1200" dirty="0" smtClean="0">
                <a:solidFill>
                  <a:schemeClr val="tx1"/>
                </a:solidFill>
                <a:effectLst/>
                <a:latin typeface="+mn-lt"/>
                <a:ea typeface="+mn-ea"/>
                <a:cs typeface="+mn-cs"/>
              </a:rPr>
              <a:t>Page-load performance increased by over 30%, and average time-per-session increased 10% across all browsers. “Understanding the network limitations of our users and the importance of a great user experience led us to build a PWA,” Jain says. “User experience is something that defines state-of-the-art applications.”</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hlinkClick r:id="rId4"/>
              </a:rPr>
              <a:t>Service Workers</a:t>
            </a:r>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hlinkClick r:id="rId5"/>
              </a:rPr>
              <a:t>Add to Home Screen</a:t>
            </a:r>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hlinkClick r:id="rId6"/>
              </a:rPr>
              <a:t>Push Notifications</a:t>
            </a:r>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20</a:t>
            </a:fld>
            <a:endParaRPr lang="ko-KR" altLang="en-US"/>
          </a:p>
        </p:txBody>
      </p:sp>
    </p:spTree>
    <p:extLst>
      <p:ext uri="{BB962C8B-B14F-4D97-AF65-F5344CB8AC3E}">
        <p14:creationId xmlns:p14="http://schemas.microsoft.com/office/powerpoint/2010/main" val="4016803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 </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Progressive Web App</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React for Next Enyo</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New Standards API (Signage, VR, CSS, Sensors)</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Connectivity on the Web</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Web Security</a:t>
            </a:r>
            <a:endParaRPr lang="ko-KR" altLang="ko-KR" sz="1200" kern="120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2</a:t>
            </a:fld>
            <a:endParaRPr lang="ko-KR" altLang="en-US"/>
          </a:p>
        </p:txBody>
      </p:sp>
    </p:spTree>
    <p:extLst>
      <p:ext uri="{BB962C8B-B14F-4D97-AF65-F5344CB8AC3E}">
        <p14:creationId xmlns:p14="http://schemas.microsoft.com/office/powerpoint/2010/main" val="1879804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ko-KR" altLang="en-US" sz="1200" b="0" i="0" kern="1200" dirty="0" smtClean="0">
                <a:solidFill>
                  <a:schemeClr val="tx1"/>
                </a:solidFill>
                <a:effectLst/>
                <a:latin typeface="+mn-lt"/>
                <a:ea typeface="+mn-ea"/>
                <a:cs typeface="+mn-cs"/>
              </a:rPr>
              <a:t> 또 기존의 웹은 </a:t>
            </a:r>
            <a:r>
              <a:rPr lang="ko-KR" altLang="en-US" sz="1200" b="0" i="0" kern="1200" dirty="0" err="1" smtClean="0">
                <a:solidFill>
                  <a:schemeClr val="tx1"/>
                </a:solidFill>
                <a:effectLst/>
                <a:latin typeface="+mn-lt"/>
                <a:ea typeface="+mn-ea"/>
                <a:cs typeface="+mn-cs"/>
              </a:rPr>
              <a:t>로그인에</a:t>
            </a:r>
            <a:r>
              <a:rPr lang="ko-KR" altLang="en-US" sz="1200" b="0" i="0" kern="1200" dirty="0" smtClean="0">
                <a:solidFill>
                  <a:schemeClr val="tx1"/>
                </a:solidFill>
                <a:effectLst/>
                <a:latin typeface="+mn-lt"/>
                <a:ea typeface="+mn-ea"/>
                <a:cs typeface="+mn-cs"/>
              </a:rPr>
              <a:t> 불편함이 많고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로그인을 하더라도 결제에 복잡한 과정이 많았는데 </a:t>
            </a:r>
            <a:r>
              <a:rPr lang="en-US" altLang="ko-KR" sz="1200" b="0" i="0" kern="1200" dirty="0" smtClean="0">
                <a:solidFill>
                  <a:schemeClr val="tx1"/>
                </a:solidFill>
                <a:effectLst/>
                <a:latin typeface="+mn-lt"/>
                <a:ea typeface="+mn-ea"/>
                <a:cs typeface="+mn-cs"/>
              </a:rPr>
              <a:t>PWA</a:t>
            </a:r>
            <a:r>
              <a:rPr lang="ko-KR" altLang="en-US" sz="1200" b="0" i="0" kern="1200" smtClean="0">
                <a:solidFill>
                  <a:schemeClr val="tx1"/>
                </a:solidFill>
                <a:effectLst/>
                <a:latin typeface="+mn-lt"/>
                <a:ea typeface="+mn-ea"/>
                <a:cs typeface="+mn-cs"/>
              </a:rPr>
              <a:t>가 이런 문제를 개선합니다</a:t>
            </a:r>
            <a:r>
              <a:rPr lang="en-US" altLang="ko-KR" sz="1200" b="0" i="0" kern="1200" dirty="0" smtClean="0">
                <a:solidFill>
                  <a:schemeClr val="tx1"/>
                </a:solidFill>
                <a:effectLst/>
                <a:latin typeface="+mn-lt"/>
                <a:ea typeface="+mn-ea"/>
                <a:cs typeface="+mn-cs"/>
              </a:rPr>
              <a:t>. Credential API</a:t>
            </a:r>
            <a:r>
              <a:rPr lang="ko-KR" altLang="en-US" sz="1200" b="0" i="0" kern="1200" smtClean="0">
                <a:solidFill>
                  <a:schemeClr val="tx1"/>
                </a:solidFill>
                <a:effectLst/>
                <a:latin typeface="+mn-lt"/>
                <a:ea typeface="+mn-ea"/>
                <a:cs typeface="+mn-cs"/>
              </a:rPr>
              <a:t>로 네이티브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모바일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의 로그인 경험을 웹 앱에 그대로 이식할 수 있으며</a:t>
            </a:r>
            <a:r>
              <a:rPr lang="en-US" altLang="ko-KR" sz="1200" b="0" i="0" kern="1200" dirty="0" smtClean="0">
                <a:solidFill>
                  <a:schemeClr val="tx1"/>
                </a:solidFill>
                <a:effectLst/>
                <a:latin typeface="+mn-lt"/>
                <a:ea typeface="+mn-ea"/>
                <a:cs typeface="+mn-cs"/>
              </a:rPr>
              <a:t>, Web Payment API </a:t>
            </a:r>
            <a:r>
              <a:rPr lang="ko-KR" altLang="en-US" sz="1200" b="0" i="0" kern="1200" smtClean="0">
                <a:solidFill>
                  <a:schemeClr val="tx1"/>
                </a:solidFill>
                <a:effectLst/>
                <a:latin typeface="+mn-lt"/>
                <a:ea typeface="+mn-ea"/>
                <a:cs typeface="+mn-cs"/>
              </a:rPr>
              <a:t>등을 통해 쉽게 결재가 가능합니다</a:t>
            </a:r>
            <a:r>
              <a:rPr lang="en-US" altLang="ko-KR" sz="1200" b="0" i="0" kern="1200" dirty="0" smtClean="0">
                <a:solidFill>
                  <a:schemeClr val="tx1"/>
                </a:solidFill>
                <a:effectLst/>
                <a:latin typeface="+mn-lt"/>
                <a:ea typeface="+mn-ea"/>
                <a:cs typeface="+mn-cs"/>
              </a:rPr>
              <a:t>.</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ko-KR" altLang="en-US" sz="1200" b="1" i="0" kern="1200" dirty="0" smtClean="0">
                <a:solidFill>
                  <a:schemeClr val="tx1"/>
                </a:solidFill>
                <a:effectLst/>
                <a:latin typeface="+mn-lt"/>
                <a:ea typeface="+mn-ea"/>
                <a:cs typeface="+mn-cs"/>
              </a:rPr>
              <a:t>디바이스 리소스 접근</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0" i="0" kern="1200" dirty="0" smtClean="0">
                <a:solidFill>
                  <a:schemeClr val="tx1"/>
                </a:solidFill>
                <a:effectLst/>
                <a:latin typeface="+mn-lt"/>
                <a:ea typeface="+mn-ea"/>
                <a:cs typeface="+mn-cs"/>
              </a:rPr>
              <a:t>Some capabilities are work in progress:</a:t>
            </a:r>
          </a:p>
          <a:p>
            <a:pPr fontAlgn="base"/>
            <a:r>
              <a:rPr lang="en-US" altLang="ko-KR" sz="1200" b="0" i="0" kern="1200" dirty="0" smtClean="0">
                <a:solidFill>
                  <a:schemeClr val="tx1"/>
                </a:solidFill>
                <a:effectLst/>
                <a:latin typeface="+mn-lt"/>
                <a:ea typeface="+mn-ea"/>
                <a:cs typeface="+mn-cs"/>
              </a:rPr>
              <a:t>Generic sensor API</a:t>
            </a:r>
          </a:p>
          <a:p>
            <a:pPr fontAlgn="base"/>
            <a:r>
              <a:rPr lang="en-US" altLang="ko-KR" sz="1200" b="0" i="0" kern="1200" dirty="0" smtClean="0">
                <a:solidFill>
                  <a:schemeClr val="tx1"/>
                </a:solidFill>
                <a:effectLst/>
                <a:latin typeface="+mn-lt"/>
                <a:ea typeface="+mn-ea"/>
                <a:cs typeface="+mn-cs"/>
              </a:rPr>
              <a:t>Ambient light sensor</a:t>
            </a:r>
          </a:p>
          <a:p>
            <a:pPr fontAlgn="base"/>
            <a:r>
              <a:rPr lang="en-US" altLang="ko-KR" sz="1200" b="0" i="0" kern="1200" dirty="0" smtClean="0">
                <a:solidFill>
                  <a:schemeClr val="tx1"/>
                </a:solidFill>
                <a:effectLst/>
                <a:latin typeface="+mn-lt"/>
                <a:ea typeface="+mn-ea"/>
                <a:cs typeface="+mn-cs"/>
              </a:rPr>
              <a:t>Proximity sensor</a:t>
            </a:r>
          </a:p>
          <a:p>
            <a:pPr fontAlgn="base"/>
            <a:r>
              <a:rPr lang="en-US" altLang="ko-KR" sz="1200" b="0" i="0" kern="1200" dirty="0" smtClean="0">
                <a:solidFill>
                  <a:schemeClr val="tx1"/>
                </a:solidFill>
                <a:effectLst/>
                <a:latin typeface="+mn-lt"/>
                <a:ea typeface="+mn-ea"/>
                <a:cs typeface="+mn-cs"/>
              </a:rPr>
              <a:t>Accelerometer Sensor</a:t>
            </a:r>
          </a:p>
          <a:p>
            <a:pPr fontAlgn="base"/>
            <a:r>
              <a:rPr lang="en-US" altLang="ko-KR" sz="1200" b="0" i="0" kern="1200" dirty="0" smtClean="0">
                <a:solidFill>
                  <a:schemeClr val="tx1"/>
                </a:solidFill>
                <a:effectLst/>
                <a:latin typeface="+mn-lt"/>
                <a:ea typeface="+mn-ea"/>
                <a:cs typeface="+mn-cs"/>
              </a:rPr>
              <a:t>Gyroscope Sensor</a:t>
            </a:r>
          </a:p>
          <a:p>
            <a:pPr fontAlgn="base"/>
            <a:r>
              <a:rPr lang="en-US" altLang="ko-KR" sz="1200" b="0" i="0" kern="1200" dirty="0" smtClean="0">
                <a:solidFill>
                  <a:schemeClr val="tx1"/>
                </a:solidFill>
                <a:effectLst/>
                <a:latin typeface="+mn-lt"/>
                <a:ea typeface="+mn-ea"/>
                <a:cs typeface="+mn-cs"/>
              </a:rPr>
              <a:t>Magnetometer Sensor</a:t>
            </a:r>
          </a:p>
          <a:p>
            <a:pPr fontAlgn="base"/>
            <a:r>
              <a:rPr lang="en-US" altLang="ko-KR" sz="1200" b="0" i="0" kern="1200" dirty="0" smtClean="0">
                <a:solidFill>
                  <a:schemeClr val="tx1"/>
                </a:solidFill>
                <a:effectLst/>
                <a:latin typeface="+mn-lt"/>
                <a:ea typeface="+mn-ea"/>
                <a:cs typeface="+mn-cs"/>
              </a:rPr>
              <a:t>Vibration</a:t>
            </a:r>
          </a:p>
          <a:p>
            <a:pPr fontAlgn="base"/>
            <a:r>
              <a:rPr lang="en-US" altLang="ko-KR" sz="1200" b="0" i="0" kern="1200" dirty="0" smtClean="0">
                <a:solidFill>
                  <a:schemeClr val="tx1"/>
                </a:solidFill>
                <a:effectLst/>
                <a:latin typeface="+mn-lt"/>
                <a:ea typeface="+mn-ea"/>
                <a:cs typeface="+mn-cs"/>
              </a:rPr>
              <a:t>Battery status</a:t>
            </a:r>
          </a:p>
          <a:p>
            <a:pPr fontAlgn="base"/>
            <a:r>
              <a:rPr lang="en-US" altLang="ko-KR" sz="1200" b="0" i="0" kern="1200" dirty="0" smtClean="0">
                <a:solidFill>
                  <a:schemeClr val="tx1"/>
                </a:solidFill>
                <a:effectLst/>
                <a:latin typeface="+mn-lt"/>
                <a:ea typeface="+mn-ea"/>
                <a:cs typeface="+mn-cs"/>
              </a:rPr>
              <a:t>Wake lock</a:t>
            </a:r>
          </a:p>
          <a:p>
            <a:pPr fontAlgn="base"/>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1" i="0" kern="1200" dirty="0" smtClean="0">
                <a:solidFill>
                  <a:schemeClr val="tx1"/>
                </a:solidFill>
                <a:effectLst/>
                <a:latin typeface="+mn-lt"/>
                <a:ea typeface="+mn-ea"/>
                <a:cs typeface="+mn-cs"/>
              </a:rPr>
              <a:t>Web payment API</a:t>
            </a:r>
          </a:p>
          <a:p>
            <a:pPr fontAlgn="base"/>
            <a:r>
              <a:rPr lang="en-US" altLang="ko-KR" sz="1200" b="0" i="0" kern="1200" dirty="0" smtClean="0">
                <a:solidFill>
                  <a:schemeClr val="tx1"/>
                </a:solidFill>
                <a:effectLst/>
                <a:latin typeface="+mn-lt"/>
                <a:ea typeface="+mn-ea"/>
                <a:cs typeface="+mn-cs"/>
                <a:hlinkClick r:id="rId3"/>
              </a:rPr>
              <a:t>Web payment standards</a:t>
            </a:r>
            <a:r>
              <a:rPr lang="en-US" altLang="ko-KR" sz="1200" b="0" i="0" kern="1200" dirty="0" smtClean="0">
                <a:solidFill>
                  <a:schemeClr val="tx1"/>
                </a:solidFill>
                <a:effectLst/>
                <a:latin typeface="+mn-lt"/>
                <a:ea typeface="+mn-ea"/>
                <a:cs typeface="+mn-cs"/>
              </a:rPr>
              <a:t> developed by W3C group called Web Payment Working Group (WPWG) improve the current online payment mechanism. This is important to cut average shopping cart abandonment rate, which stays at 69% across all devices. It is even higher for mobile devices.</a:t>
            </a:r>
          </a:p>
          <a:p>
            <a:pPr fontAlgn="base"/>
            <a:r>
              <a:rPr lang="en-US" altLang="ko-KR" sz="1200" b="0" i="0" kern="1200" dirty="0" smtClean="0">
                <a:solidFill>
                  <a:schemeClr val="tx1"/>
                </a:solidFill>
                <a:effectLst/>
                <a:latin typeface="+mn-lt"/>
                <a:ea typeface="+mn-ea"/>
                <a:cs typeface="+mn-cs"/>
              </a:rPr>
              <a:t>Web Payment API will cut the steps and increase the reliability for online payment. A single tap makes it the best way for a user to complete their transaction.</a:t>
            </a:r>
          </a:p>
          <a:p>
            <a:pPr fontAlgn="base"/>
            <a:r>
              <a:rPr lang="en-US" altLang="ko-KR" sz="1200" b="0" i="0" kern="1200" dirty="0" smtClean="0">
                <a:solidFill>
                  <a:schemeClr val="tx1"/>
                </a:solidFill>
                <a:effectLst/>
                <a:latin typeface="+mn-lt"/>
                <a:ea typeface="+mn-ea"/>
                <a:cs typeface="+mn-cs"/>
              </a:rPr>
              <a:t>Another forum called Web Payments Interest Group (WPIG), which consists of finance, mobile and web industry entities, contributes actively in shaping up the Web Payment standards.</a:t>
            </a:r>
          </a:p>
          <a:p>
            <a:endParaRPr lang="en-US" altLang="ko-KR" dirty="0" smtClean="0"/>
          </a:p>
          <a:p>
            <a:endParaRPr lang="en-US" altLang="ko-KR" dirty="0" smtClean="0"/>
          </a:p>
          <a:p>
            <a:pPr fontAlgn="base"/>
            <a:r>
              <a:rPr lang="en-US" altLang="ko-KR" sz="1200" b="1" i="0" kern="1200" dirty="0" smtClean="0">
                <a:solidFill>
                  <a:schemeClr val="tx1"/>
                </a:solidFill>
                <a:effectLst/>
                <a:latin typeface="+mn-lt"/>
                <a:ea typeface="+mn-ea"/>
                <a:cs typeface="+mn-cs"/>
              </a:rPr>
              <a:t>Credential API</a:t>
            </a:r>
          </a:p>
          <a:p>
            <a:pPr fontAlgn="base"/>
            <a:r>
              <a:rPr lang="en-US" altLang="ko-KR" sz="1200" b="0" i="0" kern="1200" dirty="0" smtClean="0">
                <a:solidFill>
                  <a:schemeClr val="tx1"/>
                </a:solidFill>
                <a:effectLst/>
                <a:latin typeface="+mn-lt"/>
                <a:ea typeface="+mn-ea"/>
                <a:cs typeface="+mn-cs"/>
                <a:hlinkClick r:id="rId4"/>
              </a:rPr>
              <a:t>Credential API</a:t>
            </a:r>
            <a:r>
              <a:rPr lang="en-US" altLang="ko-KR" sz="1200" b="0" i="0" kern="1200" dirty="0" smtClean="0">
                <a:solidFill>
                  <a:schemeClr val="tx1"/>
                </a:solidFill>
                <a:effectLst/>
                <a:latin typeface="+mn-lt"/>
                <a:ea typeface="+mn-ea"/>
                <a:cs typeface="+mn-cs"/>
              </a:rPr>
              <a:t> aims to reduce the form filling for login information by a user. It enables the web to use device accounts for one tap and auto log-in and further improves the user experience.</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21</a:t>
            </a:fld>
            <a:endParaRPr lang="ko-KR" altLang="en-US"/>
          </a:p>
        </p:txBody>
      </p:sp>
    </p:spTree>
    <p:extLst>
      <p:ext uri="{BB962C8B-B14F-4D97-AF65-F5344CB8AC3E}">
        <p14:creationId xmlns:p14="http://schemas.microsoft.com/office/powerpoint/2010/main" val="2173828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ko-KR" altLang="en-US" sz="1200" b="0" i="0" kern="1200" dirty="0" smtClean="0">
                <a:solidFill>
                  <a:schemeClr val="tx1"/>
                </a:solidFill>
                <a:effectLst/>
                <a:latin typeface="+mn-lt"/>
                <a:ea typeface="+mn-ea"/>
                <a:cs typeface="+mn-cs"/>
              </a:rPr>
              <a:t> 또 기존의 웹은 </a:t>
            </a:r>
            <a:r>
              <a:rPr lang="ko-KR" altLang="en-US" sz="1200" b="0" i="0" kern="1200" dirty="0" err="1" smtClean="0">
                <a:solidFill>
                  <a:schemeClr val="tx1"/>
                </a:solidFill>
                <a:effectLst/>
                <a:latin typeface="+mn-lt"/>
                <a:ea typeface="+mn-ea"/>
                <a:cs typeface="+mn-cs"/>
              </a:rPr>
              <a:t>로그인에</a:t>
            </a:r>
            <a:r>
              <a:rPr lang="ko-KR" altLang="en-US" sz="1200" b="0" i="0" kern="1200" dirty="0" smtClean="0">
                <a:solidFill>
                  <a:schemeClr val="tx1"/>
                </a:solidFill>
                <a:effectLst/>
                <a:latin typeface="+mn-lt"/>
                <a:ea typeface="+mn-ea"/>
                <a:cs typeface="+mn-cs"/>
              </a:rPr>
              <a:t> 불편함이 많고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로그인을 하더라도 결제에 복잡한 과정이 많았는데 </a:t>
            </a:r>
            <a:r>
              <a:rPr lang="en-US" altLang="ko-KR" sz="1200" b="0" i="0" kern="1200" dirty="0" smtClean="0">
                <a:solidFill>
                  <a:schemeClr val="tx1"/>
                </a:solidFill>
                <a:effectLst/>
                <a:latin typeface="+mn-lt"/>
                <a:ea typeface="+mn-ea"/>
                <a:cs typeface="+mn-cs"/>
              </a:rPr>
              <a:t>PWA</a:t>
            </a:r>
            <a:r>
              <a:rPr lang="ko-KR" altLang="en-US" sz="1200" b="0" i="0" kern="1200" smtClean="0">
                <a:solidFill>
                  <a:schemeClr val="tx1"/>
                </a:solidFill>
                <a:effectLst/>
                <a:latin typeface="+mn-lt"/>
                <a:ea typeface="+mn-ea"/>
                <a:cs typeface="+mn-cs"/>
              </a:rPr>
              <a:t>가 이런 문제를 개선합니다</a:t>
            </a:r>
            <a:r>
              <a:rPr lang="en-US" altLang="ko-KR" sz="1200" b="0" i="0" kern="1200" dirty="0" smtClean="0">
                <a:solidFill>
                  <a:schemeClr val="tx1"/>
                </a:solidFill>
                <a:effectLst/>
                <a:latin typeface="+mn-lt"/>
                <a:ea typeface="+mn-ea"/>
                <a:cs typeface="+mn-cs"/>
              </a:rPr>
              <a:t>. Credential API</a:t>
            </a:r>
            <a:r>
              <a:rPr lang="ko-KR" altLang="en-US" sz="1200" b="0" i="0" kern="1200" smtClean="0">
                <a:solidFill>
                  <a:schemeClr val="tx1"/>
                </a:solidFill>
                <a:effectLst/>
                <a:latin typeface="+mn-lt"/>
                <a:ea typeface="+mn-ea"/>
                <a:cs typeface="+mn-cs"/>
              </a:rPr>
              <a:t>로 네이티브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모바일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의 로그인 경험을 웹 앱에 그대로 이식할 수 있으며</a:t>
            </a:r>
            <a:r>
              <a:rPr lang="en-US" altLang="ko-KR" sz="1200" b="0" i="0" kern="1200" dirty="0" smtClean="0">
                <a:solidFill>
                  <a:schemeClr val="tx1"/>
                </a:solidFill>
                <a:effectLst/>
                <a:latin typeface="+mn-lt"/>
                <a:ea typeface="+mn-ea"/>
                <a:cs typeface="+mn-cs"/>
              </a:rPr>
              <a:t>, Web Payment API </a:t>
            </a:r>
            <a:r>
              <a:rPr lang="ko-KR" altLang="en-US" sz="1200" b="0" i="0" kern="1200" smtClean="0">
                <a:solidFill>
                  <a:schemeClr val="tx1"/>
                </a:solidFill>
                <a:effectLst/>
                <a:latin typeface="+mn-lt"/>
                <a:ea typeface="+mn-ea"/>
                <a:cs typeface="+mn-cs"/>
              </a:rPr>
              <a:t>등을 통해 쉽게 결재가 가능합니다</a:t>
            </a:r>
            <a:r>
              <a:rPr lang="en-US" altLang="ko-KR" sz="1200" b="0" i="0" kern="1200" dirty="0" smtClean="0">
                <a:solidFill>
                  <a:schemeClr val="tx1"/>
                </a:solidFill>
                <a:effectLst/>
                <a:latin typeface="+mn-lt"/>
                <a:ea typeface="+mn-ea"/>
                <a:cs typeface="+mn-cs"/>
              </a:rPr>
              <a:t>.</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ko-KR" altLang="en-US" sz="1200" b="1" i="0" kern="1200" dirty="0" smtClean="0">
                <a:solidFill>
                  <a:schemeClr val="tx1"/>
                </a:solidFill>
                <a:effectLst/>
                <a:latin typeface="+mn-lt"/>
                <a:ea typeface="+mn-ea"/>
                <a:cs typeface="+mn-cs"/>
              </a:rPr>
              <a:t>디바이스 리소스 접근</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0" i="0" kern="1200" dirty="0" smtClean="0">
                <a:solidFill>
                  <a:schemeClr val="tx1"/>
                </a:solidFill>
                <a:effectLst/>
                <a:latin typeface="+mn-lt"/>
                <a:ea typeface="+mn-ea"/>
                <a:cs typeface="+mn-cs"/>
              </a:rPr>
              <a:t>Some capabilities are work in progress:</a:t>
            </a:r>
          </a:p>
          <a:p>
            <a:pPr fontAlgn="base"/>
            <a:r>
              <a:rPr lang="en-US" altLang="ko-KR" sz="1200" b="0" i="0" kern="1200" dirty="0" smtClean="0">
                <a:solidFill>
                  <a:schemeClr val="tx1"/>
                </a:solidFill>
                <a:effectLst/>
                <a:latin typeface="+mn-lt"/>
                <a:ea typeface="+mn-ea"/>
                <a:cs typeface="+mn-cs"/>
              </a:rPr>
              <a:t>Generic sensor API</a:t>
            </a:r>
          </a:p>
          <a:p>
            <a:pPr fontAlgn="base"/>
            <a:r>
              <a:rPr lang="en-US" altLang="ko-KR" sz="1200" b="0" i="0" kern="1200" dirty="0" smtClean="0">
                <a:solidFill>
                  <a:schemeClr val="tx1"/>
                </a:solidFill>
                <a:effectLst/>
                <a:latin typeface="+mn-lt"/>
                <a:ea typeface="+mn-ea"/>
                <a:cs typeface="+mn-cs"/>
              </a:rPr>
              <a:t>Ambient light sensor</a:t>
            </a:r>
          </a:p>
          <a:p>
            <a:pPr fontAlgn="base"/>
            <a:r>
              <a:rPr lang="en-US" altLang="ko-KR" sz="1200" b="0" i="0" kern="1200" dirty="0" smtClean="0">
                <a:solidFill>
                  <a:schemeClr val="tx1"/>
                </a:solidFill>
                <a:effectLst/>
                <a:latin typeface="+mn-lt"/>
                <a:ea typeface="+mn-ea"/>
                <a:cs typeface="+mn-cs"/>
              </a:rPr>
              <a:t>Proximity sensor</a:t>
            </a:r>
          </a:p>
          <a:p>
            <a:pPr fontAlgn="base"/>
            <a:r>
              <a:rPr lang="en-US" altLang="ko-KR" sz="1200" b="0" i="0" kern="1200" dirty="0" smtClean="0">
                <a:solidFill>
                  <a:schemeClr val="tx1"/>
                </a:solidFill>
                <a:effectLst/>
                <a:latin typeface="+mn-lt"/>
                <a:ea typeface="+mn-ea"/>
                <a:cs typeface="+mn-cs"/>
              </a:rPr>
              <a:t>Accelerometer Sensor</a:t>
            </a:r>
          </a:p>
          <a:p>
            <a:pPr fontAlgn="base"/>
            <a:r>
              <a:rPr lang="en-US" altLang="ko-KR" sz="1200" b="0" i="0" kern="1200" dirty="0" smtClean="0">
                <a:solidFill>
                  <a:schemeClr val="tx1"/>
                </a:solidFill>
                <a:effectLst/>
                <a:latin typeface="+mn-lt"/>
                <a:ea typeface="+mn-ea"/>
                <a:cs typeface="+mn-cs"/>
              </a:rPr>
              <a:t>Gyroscope Sensor</a:t>
            </a:r>
          </a:p>
          <a:p>
            <a:pPr fontAlgn="base"/>
            <a:r>
              <a:rPr lang="en-US" altLang="ko-KR" sz="1200" b="0" i="0" kern="1200" dirty="0" smtClean="0">
                <a:solidFill>
                  <a:schemeClr val="tx1"/>
                </a:solidFill>
                <a:effectLst/>
                <a:latin typeface="+mn-lt"/>
                <a:ea typeface="+mn-ea"/>
                <a:cs typeface="+mn-cs"/>
              </a:rPr>
              <a:t>Magnetometer Sensor</a:t>
            </a:r>
          </a:p>
          <a:p>
            <a:pPr fontAlgn="base"/>
            <a:r>
              <a:rPr lang="en-US" altLang="ko-KR" sz="1200" b="0" i="0" kern="1200" dirty="0" smtClean="0">
                <a:solidFill>
                  <a:schemeClr val="tx1"/>
                </a:solidFill>
                <a:effectLst/>
                <a:latin typeface="+mn-lt"/>
                <a:ea typeface="+mn-ea"/>
                <a:cs typeface="+mn-cs"/>
              </a:rPr>
              <a:t>Vibration</a:t>
            </a:r>
          </a:p>
          <a:p>
            <a:pPr fontAlgn="base"/>
            <a:r>
              <a:rPr lang="en-US" altLang="ko-KR" sz="1200" b="0" i="0" kern="1200" dirty="0" smtClean="0">
                <a:solidFill>
                  <a:schemeClr val="tx1"/>
                </a:solidFill>
                <a:effectLst/>
                <a:latin typeface="+mn-lt"/>
                <a:ea typeface="+mn-ea"/>
                <a:cs typeface="+mn-cs"/>
              </a:rPr>
              <a:t>Battery status</a:t>
            </a:r>
          </a:p>
          <a:p>
            <a:pPr fontAlgn="base"/>
            <a:r>
              <a:rPr lang="en-US" altLang="ko-KR" sz="1200" b="0" i="0" kern="1200" dirty="0" smtClean="0">
                <a:solidFill>
                  <a:schemeClr val="tx1"/>
                </a:solidFill>
                <a:effectLst/>
                <a:latin typeface="+mn-lt"/>
                <a:ea typeface="+mn-ea"/>
                <a:cs typeface="+mn-cs"/>
              </a:rPr>
              <a:t>Wake lock</a:t>
            </a:r>
          </a:p>
          <a:p>
            <a:pPr fontAlgn="base"/>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1" i="0" kern="1200" dirty="0" smtClean="0">
                <a:solidFill>
                  <a:schemeClr val="tx1"/>
                </a:solidFill>
                <a:effectLst/>
                <a:latin typeface="+mn-lt"/>
                <a:ea typeface="+mn-ea"/>
                <a:cs typeface="+mn-cs"/>
              </a:rPr>
              <a:t>Web payment API</a:t>
            </a:r>
          </a:p>
          <a:p>
            <a:pPr fontAlgn="base"/>
            <a:r>
              <a:rPr lang="en-US" altLang="ko-KR" sz="1200" b="0" i="0" kern="1200" dirty="0" smtClean="0">
                <a:solidFill>
                  <a:schemeClr val="tx1"/>
                </a:solidFill>
                <a:effectLst/>
                <a:latin typeface="+mn-lt"/>
                <a:ea typeface="+mn-ea"/>
                <a:cs typeface="+mn-cs"/>
                <a:hlinkClick r:id="rId3"/>
              </a:rPr>
              <a:t>Web payment standards</a:t>
            </a:r>
            <a:r>
              <a:rPr lang="en-US" altLang="ko-KR" sz="1200" b="0" i="0" kern="1200" dirty="0" smtClean="0">
                <a:solidFill>
                  <a:schemeClr val="tx1"/>
                </a:solidFill>
                <a:effectLst/>
                <a:latin typeface="+mn-lt"/>
                <a:ea typeface="+mn-ea"/>
                <a:cs typeface="+mn-cs"/>
              </a:rPr>
              <a:t> developed by W3C group called Web Payment Working Group (WPWG) improve the current online payment mechanism. This is important to cut average shopping cart abandonment rate, which stays at 69% across all devices. It is even higher for mobile devices.</a:t>
            </a:r>
          </a:p>
          <a:p>
            <a:pPr fontAlgn="base"/>
            <a:r>
              <a:rPr lang="en-US" altLang="ko-KR" sz="1200" b="0" i="0" kern="1200" dirty="0" smtClean="0">
                <a:solidFill>
                  <a:schemeClr val="tx1"/>
                </a:solidFill>
                <a:effectLst/>
                <a:latin typeface="+mn-lt"/>
                <a:ea typeface="+mn-ea"/>
                <a:cs typeface="+mn-cs"/>
              </a:rPr>
              <a:t>Web Payment API will cut the steps and increase the reliability for online payment. A single tap makes it the best way for a user to complete their transaction.</a:t>
            </a:r>
          </a:p>
          <a:p>
            <a:pPr fontAlgn="base"/>
            <a:r>
              <a:rPr lang="en-US" altLang="ko-KR" sz="1200" b="0" i="0" kern="1200" dirty="0" smtClean="0">
                <a:solidFill>
                  <a:schemeClr val="tx1"/>
                </a:solidFill>
                <a:effectLst/>
                <a:latin typeface="+mn-lt"/>
                <a:ea typeface="+mn-ea"/>
                <a:cs typeface="+mn-cs"/>
              </a:rPr>
              <a:t>Another forum called Web Payments Interest Group (WPIG), which consists of finance, mobile and web industry entities, contributes actively in shaping up the Web Payment standards.</a:t>
            </a:r>
          </a:p>
          <a:p>
            <a:endParaRPr lang="en-US" altLang="ko-KR" dirty="0" smtClean="0"/>
          </a:p>
          <a:p>
            <a:endParaRPr lang="en-US" altLang="ko-KR" dirty="0" smtClean="0"/>
          </a:p>
          <a:p>
            <a:pPr fontAlgn="base"/>
            <a:r>
              <a:rPr lang="en-US" altLang="ko-KR" sz="1200" b="1" i="0" kern="1200" dirty="0" smtClean="0">
                <a:solidFill>
                  <a:schemeClr val="tx1"/>
                </a:solidFill>
                <a:effectLst/>
                <a:latin typeface="+mn-lt"/>
                <a:ea typeface="+mn-ea"/>
                <a:cs typeface="+mn-cs"/>
              </a:rPr>
              <a:t>Credential API</a:t>
            </a:r>
          </a:p>
          <a:p>
            <a:pPr fontAlgn="base"/>
            <a:r>
              <a:rPr lang="en-US" altLang="ko-KR" sz="1200" b="0" i="0" kern="1200" dirty="0" smtClean="0">
                <a:solidFill>
                  <a:schemeClr val="tx1"/>
                </a:solidFill>
                <a:effectLst/>
                <a:latin typeface="+mn-lt"/>
                <a:ea typeface="+mn-ea"/>
                <a:cs typeface="+mn-cs"/>
                <a:hlinkClick r:id="rId4"/>
              </a:rPr>
              <a:t>Credential API</a:t>
            </a:r>
            <a:r>
              <a:rPr lang="en-US" altLang="ko-KR" sz="1200" b="0" i="0" kern="1200" dirty="0" smtClean="0">
                <a:solidFill>
                  <a:schemeClr val="tx1"/>
                </a:solidFill>
                <a:effectLst/>
                <a:latin typeface="+mn-lt"/>
                <a:ea typeface="+mn-ea"/>
                <a:cs typeface="+mn-cs"/>
              </a:rPr>
              <a:t> aims to reduce the form filling for login information by a user. It enables the web to use device accounts for one tap and auto log-in and further improves the user experience.</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22</a:t>
            </a:fld>
            <a:endParaRPr lang="ko-KR" altLang="en-US"/>
          </a:p>
        </p:txBody>
      </p:sp>
    </p:spTree>
    <p:extLst>
      <p:ext uri="{BB962C8B-B14F-4D97-AF65-F5344CB8AC3E}">
        <p14:creationId xmlns:p14="http://schemas.microsoft.com/office/powerpoint/2010/main" val="4222513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ko-KR" altLang="en-US" sz="1200" b="0" i="0" kern="1200" dirty="0" smtClean="0">
                <a:solidFill>
                  <a:schemeClr val="tx1"/>
                </a:solidFill>
                <a:effectLst/>
                <a:latin typeface="+mn-lt"/>
                <a:ea typeface="+mn-ea"/>
                <a:cs typeface="+mn-cs"/>
              </a:rPr>
              <a:t> 또 기존의 웹은 </a:t>
            </a:r>
            <a:r>
              <a:rPr lang="ko-KR" altLang="en-US" sz="1200" b="0" i="0" kern="1200" dirty="0" err="1" smtClean="0">
                <a:solidFill>
                  <a:schemeClr val="tx1"/>
                </a:solidFill>
                <a:effectLst/>
                <a:latin typeface="+mn-lt"/>
                <a:ea typeface="+mn-ea"/>
                <a:cs typeface="+mn-cs"/>
              </a:rPr>
              <a:t>로그인에</a:t>
            </a:r>
            <a:r>
              <a:rPr lang="ko-KR" altLang="en-US" sz="1200" b="0" i="0" kern="1200" dirty="0" smtClean="0">
                <a:solidFill>
                  <a:schemeClr val="tx1"/>
                </a:solidFill>
                <a:effectLst/>
                <a:latin typeface="+mn-lt"/>
                <a:ea typeface="+mn-ea"/>
                <a:cs typeface="+mn-cs"/>
              </a:rPr>
              <a:t> 불편함이 많고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로그인을 하더라도 결제에 복잡한 과정이 많았는데 </a:t>
            </a:r>
            <a:r>
              <a:rPr lang="en-US" altLang="ko-KR" sz="1200" b="0" i="0" kern="1200" dirty="0" smtClean="0">
                <a:solidFill>
                  <a:schemeClr val="tx1"/>
                </a:solidFill>
                <a:effectLst/>
                <a:latin typeface="+mn-lt"/>
                <a:ea typeface="+mn-ea"/>
                <a:cs typeface="+mn-cs"/>
              </a:rPr>
              <a:t>PWA</a:t>
            </a:r>
            <a:r>
              <a:rPr lang="ko-KR" altLang="en-US" sz="1200" b="0" i="0" kern="1200" smtClean="0">
                <a:solidFill>
                  <a:schemeClr val="tx1"/>
                </a:solidFill>
                <a:effectLst/>
                <a:latin typeface="+mn-lt"/>
                <a:ea typeface="+mn-ea"/>
                <a:cs typeface="+mn-cs"/>
              </a:rPr>
              <a:t>가 이런 문제를 개선합니다</a:t>
            </a:r>
            <a:r>
              <a:rPr lang="en-US" altLang="ko-KR" sz="1200" b="0" i="0" kern="1200" dirty="0" smtClean="0">
                <a:solidFill>
                  <a:schemeClr val="tx1"/>
                </a:solidFill>
                <a:effectLst/>
                <a:latin typeface="+mn-lt"/>
                <a:ea typeface="+mn-ea"/>
                <a:cs typeface="+mn-cs"/>
              </a:rPr>
              <a:t>. Credential API</a:t>
            </a:r>
            <a:r>
              <a:rPr lang="ko-KR" altLang="en-US" sz="1200" b="0" i="0" kern="1200" smtClean="0">
                <a:solidFill>
                  <a:schemeClr val="tx1"/>
                </a:solidFill>
                <a:effectLst/>
                <a:latin typeface="+mn-lt"/>
                <a:ea typeface="+mn-ea"/>
                <a:cs typeface="+mn-cs"/>
              </a:rPr>
              <a:t>로 네이티브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모바일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의 로그인 경험을 웹 앱에 그대로 이식할 수 있으며</a:t>
            </a:r>
            <a:r>
              <a:rPr lang="en-US" altLang="ko-KR" sz="1200" b="0" i="0" kern="1200" dirty="0" smtClean="0">
                <a:solidFill>
                  <a:schemeClr val="tx1"/>
                </a:solidFill>
                <a:effectLst/>
                <a:latin typeface="+mn-lt"/>
                <a:ea typeface="+mn-ea"/>
                <a:cs typeface="+mn-cs"/>
              </a:rPr>
              <a:t>, Web Payment API </a:t>
            </a:r>
            <a:r>
              <a:rPr lang="ko-KR" altLang="en-US" sz="1200" b="0" i="0" kern="1200" smtClean="0">
                <a:solidFill>
                  <a:schemeClr val="tx1"/>
                </a:solidFill>
                <a:effectLst/>
                <a:latin typeface="+mn-lt"/>
                <a:ea typeface="+mn-ea"/>
                <a:cs typeface="+mn-cs"/>
              </a:rPr>
              <a:t>등을 통해 쉽게 결재가 가능합니다</a:t>
            </a:r>
            <a:r>
              <a:rPr lang="en-US" altLang="ko-KR" sz="1200" b="0" i="0" kern="1200" dirty="0" smtClean="0">
                <a:solidFill>
                  <a:schemeClr val="tx1"/>
                </a:solidFill>
                <a:effectLst/>
                <a:latin typeface="+mn-lt"/>
                <a:ea typeface="+mn-ea"/>
                <a:cs typeface="+mn-cs"/>
              </a:rPr>
              <a:t>.</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ko-KR" altLang="en-US" sz="1200" b="1" i="0" kern="1200" dirty="0" smtClean="0">
                <a:solidFill>
                  <a:schemeClr val="tx1"/>
                </a:solidFill>
                <a:effectLst/>
                <a:latin typeface="+mn-lt"/>
                <a:ea typeface="+mn-ea"/>
                <a:cs typeface="+mn-cs"/>
              </a:rPr>
              <a:t>디바이스 리소스 접근</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0" i="0" kern="1200" dirty="0" smtClean="0">
                <a:solidFill>
                  <a:schemeClr val="tx1"/>
                </a:solidFill>
                <a:effectLst/>
                <a:latin typeface="+mn-lt"/>
                <a:ea typeface="+mn-ea"/>
                <a:cs typeface="+mn-cs"/>
              </a:rPr>
              <a:t>Some capabilities are work in progress:</a:t>
            </a:r>
          </a:p>
          <a:p>
            <a:pPr fontAlgn="base"/>
            <a:r>
              <a:rPr lang="en-US" altLang="ko-KR" sz="1200" b="0" i="0" kern="1200" dirty="0" smtClean="0">
                <a:solidFill>
                  <a:schemeClr val="tx1"/>
                </a:solidFill>
                <a:effectLst/>
                <a:latin typeface="+mn-lt"/>
                <a:ea typeface="+mn-ea"/>
                <a:cs typeface="+mn-cs"/>
              </a:rPr>
              <a:t>Generic sensor API</a:t>
            </a:r>
          </a:p>
          <a:p>
            <a:pPr fontAlgn="base"/>
            <a:r>
              <a:rPr lang="en-US" altLang="ko-KR" sz="1200" b="0" i="0" kern="1200" dirty="0" smtClean="0">
                <a:solidFill>
                  <a:schemeClr val="tx1"/>
                </a:solidFill>
                <a:effectLst/>
                <a:latin typeface="+mn-lt"/>
                <a:ea typeface="+mn-ea"/>
                <a:cs typeface="+mn-cs"/>
              </a:rPr>
              <a:t>Ambient light sensor</a:t>
            </a:r>
          </a:p>
          <a:p>
            <a:pPr fontAlgn="base"/>
            <a:r>
              <a:rPr lang="en-US" altLang="ko-KR" sz="1200" b="0" i="0" kern="1200" dirty="0" smtClean="0">
                <a:solidFill>
                  <a:schemeClr val="tx1"/>
                </a:solidFill>
                <a:effectLst/>
                <a:latin typeface="+mn-lt"/>
                <a:ea typeface="+mn-ea"/>
                <a:cs typeface="+mn-cs"/>
              </a:rPr>
              <a:t>Proximity sensor</a:t>
            </a:r>
          </a:p>
          <a:p>
            <a:pPr fontAlgn="base"/>
            <a:r>
              <a:rPr lang="en-US" altLang="ko-KR" sz="1200" b="0" i="0" kern="1200" dirty="0" smtClean="0">
                <a:solidFill>
                  <a:schemeClr val="tx1"/>
                </a:solidFill>
                <a:effectLst/>
                <a:latin typeface="+mn-lt"/>
                <a:ea typeface="+mn-ea"/>
                <a:cs typeface="+mn-cs"/>
              </a:rPr>
              <a:t>Accelerometer Sensor</a:t>
            </a:r>
          </a:p>
          <a:p>
            <a:pPr fontAlgn="base"/>
            <a:r>
              <a:rPr lang="en-US" altLang="ko-KR" sz="1200" b="0" i="0" kern="1200" dirty="0" smtClean="0">
                <a:solidFill>
                  <a:schemeClr val="tx1"/>
                </a:solidFill>
                <a:effectLst/>
                <a:latin typeface="+mn-lt"/>
                <a:ea typeface="+mn-ea"/>
                <a:cs typeface="+mn-cs"/>
              </a:rPr>
              <a:t>Gyroscope Sensor</a:t>
            </a:r>
          </a:p>
          <a:p>
            <a:pPr fontAlgn="base"/>
            <a:r>
              <a:rPr lang="en-US" altLang="ko-KR" sz="1200" b="0" i="0" kern="1200" dirty="0" smtClean="0">
                <a:solidFill>
                  <a:schemeClr val="tx1"/>
                </a:solidFill>
                <a:effectLst/>
                <a:latin typeface="+mn-lt"/>
                <a:ea typeface="+mn-ea"/>
                <a:cs typeface="+mn-cs"/>
              </a:rPr>
              <a:t>Magnetometer Sensor</a:t>
            </a:r>
          </a:p>
          <a:p>
            <a:pPr fontAlgn="base"/>
            <a:r>
              <a:rPr lang="en-US" altLang="ko-KR" sz="1200" b="0" i="0" kern="1200" dirty="0" smtClean="0">
                <a:solidFill>
                  <a:schemeClr val="tx1"/>
                </a:solidFill>
                <a:effectLst/>
                <a:latin typeface="+mn-lt"/>
                <a:ea typeface="+mn-ea"/>
                <a:cs typeface="+mn-cs"/>
              </a:rPr>
              <a:t>Vibration</a:t>
            </a:r>
          </a:p>
          <a:p>
            <a:pPr fontAlgn="base"/>
            <a:r>
              <a:rPr lang="en-US" altLang="ko-KR" sz="1200" b="0" i="0" kern="1200" dirty="0" smtClean="0">
                <a:solidFill>
                  <a:schemeClr val="tx1"/>
                </a:solidFill>
                <a:effectLst/>
                <a:latin typeface="+mn-lt"/>
                <a:ea typeface="+mn-ea"/>
                <a:cs typeface="+mn-cs"/>
              </a:rPr>
              <a:t>Battery status</a:t>
            </a:r>
          </a:p>
          <a:p>
            <a:pPr fontAlgn="base"/>
            <a:r>
              <a:rPr lang="en-US" altLang="ko-KR" sz="1200" b="0" i="0" kern="1200" dirty="0" smtClean="0">
                <a:solidFill>
                  <a:schemeClr val="tx1"/>
                </a:solidFill>
                <a:effectLst/>
                <a:latin typeface="+mn-lt"/>
                <a:ea typeface="+mn-ea"/>
                <a:cs typeface="+mn-cs"/>
              </a:rPr>
              <a:t>Wake lock</a:t>
            </a:r>
          </a:p>
          <a:p>
            <a:pPr fontAlgn="base"/>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1" i="0" kern="1200" dirty="0" smtClean="0">
                <a:solidFill>
                  <a:schemeClr val="tx1"/>
                </a:solidFill>
                <a:effectLst/>
                <a:latin typeface="+mn-lt"/>
                <a:ea typeface="+mn-ea"/>
                <a:cs typeface="+mn-cs"/>
              </a:rPr>
              <a:t>Web payment API</a:t>
            </a:r>
          </a:p>
          <a:p>
            <a:pPr fontAlgn="base"/>
            <a:r>
              <a:rPr lang="en-US" altLang="ko-KR" sz="1200" b="0" i="0" kern="1200" dirty="0" smtClean="0">
                <a:solidFill>
                  <a:schemeClr val="tx1"/>
                </a:solidFill>
                <a:effectLst/>
                <a:latin typeface="+mn-lt"/>
                <a:ea typeface="+mn-ea"/>
                <a:cs typeface="+mn-cs"/>
                <a:hlinkClick r:id="rId3"/>
              </a:rPr>
              <a:t>Web payment standards</a:t>
            </a:r>
            <a:r>
              <a:rPr lang="en-US" altLang="ko-KR" sz="1200" b="0" i="0" kern="1200" dirty="0" smtClean="0">
                <a:solidFill>
                  <a:schemeClr val="tx1"/>
                </a:solidFill>
                <a:effectLst/>
                <a:latin typeface="+mn-lt"/>
                <a:ea typeface="+mn-ea"/>
                <a:cs typeface="+mn-cs"/>
              </a:rPr>
              <a:t> developed by W3C group called Web Payment Working Group (WPWG) improve the current online payment mechanism. This is important to cut average shopping cart abandonment rate, which stays at 69% across all devices. It is even higher for mobile devices.</a:t>
            </a:r>
          </a:p>
          <a:p>
            <a:pPr fontAlgn="base"/>
            <a:r>
              <a:rPr lang="en-US" altLang="ko-KR" sz="1200" b="0" i="0" kern="1200" dirty="0" smtClean="0">
                <a:solidFill>
                  <a:schemeClr val="tx1"/>
                </a:solidFill>
                <a:effectLst/>
                <a:latin typeface="+mn-lt"/>
                <a:ea typeface="+mn-ea"/>
                <a:cs typeface="+mn-cs"/>
              </a:rPr>
              <a:t>Web Payment API will cut the steps and increase the reliability for online payment. A single tap makes it the best way for a user to complete their transaction.</a:t>
            </a:r>
          </a:p>
          <a:p>
            <a:pPr fontAlgn="base"/>
            <a:r>
              <a:rPr lang="en-US" altLang="ko-KR" sz="1200" b="0" i="0" kern="1200" dirty="0" smtClean="0">
                <a:solidFill>
                  <a:schemeClr val="tx1"/>
                </a:solidFill>
                <a:effectLst/>
                <a:latin typeface="+mn-lt"/>
                <a:ea typeface="+mn-ea"/>
                <a:cs typeface="+mn-cs"/>
              </a:rPr>
              <a:t>Another forum called Web Payments Interest Group (WPIG), which consists of finance, mobile and web industry entities, contributes actively in shaping up the Web Payment standards.</a:t>
            </a:r>
          </a:p>
          <a:p>
            <a:endParaRPr lang="en-US" altLang="ko-KR" dirty="0" smtClean="0"/>
          </a:p>
          <a:p>
            <a:endParaRPr lang="en-US" altLang="ko-KR" dirty="0" smtClean="0"/>
          </a:p>
          <a:p>
            <a:pPr fontAlgn="base"/>
            <a:r>
              <a:rPr lang="en-US" altLang="ko-KR" sz="1200" b="1" i="0" kern="1200" dirty="0" smtClean="0">
                <a:solidFill>
                  <a:schemeClr val="tx1"/>
                </a:solidFill>
                <a:effectLst/>
                <a:latin typeface="+mn-lt"/>
                <a:ea typeface="+mn-ea"/>
                <a:cs typeface="+mn-cs"/>
              </a:rPr>
              <a:t>Credential API</a:t>
            </a:r>
          </a:p>
          <a:p>
            <a:pPr fontAlgn="base"/>
            <a:r>
              <a:rPr lang="en-US" altLang="ko-KR" sz="1200" b="0" i="0" kern="1200" dirty="0" smtClean="0">
                <a:solidFill>
                  <a:schemeClr val="tx1"/>
                </a:solidFill>
                <a:effectLst/>
                <a:latin typeface="+mn-lt"/>
                <a:ea typeface="+mn-ea"/>
                <a:cs typeface="+mn-cs"/>
                <a:hlinkClick r:id="rId4"/>
              </a:rPr>
              <a:t>Credential API</a:t>
            </a:r>
            <a:r>
              <a:rPr lang="en-US" altLang="ko-KR" sz="1200" b="0" i="0" kern="1200" dirty="0" smtClean="0">
                <a:solidFill>
                  <a:schemeClr val="tx1"/>
                </a:solidFill>
                <a:effectLst/>
                <a:latin typeface="+mn-lt"/>
                <a:ea typeface="+mn-ea"/>
                <a:cs typeface="+mn-cs"/>
              </a:rPr>
              <a:t> aims to reduce the form filling for login information by a user. It enables the web to use device accounts for one tap and auto log-in and further improves the user experience.</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23</a:t>
            </a:fld>
            <a:endParaRPr lang="ko-KR" altLang="en-US"/>
          </a:p>
        </p:txBody>
      </p:sp>
    </p:spTree>
    <p:extLst>
      <p:ext uri="{BB962C8B-B14F-4D97-AF65-F5344CB8AC3E}">
        <p14:creationId xmlns:p14="http://schemas.microsoft.com/office/powerpoint/2010/main" val="388828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 </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Progressive Web App</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React for Next Enyo</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New Standards API (Signage, VR, CSS, Sensors)</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Connectivity on the Web</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Web Security</a:t>
            </a:r>
            <a:endParaRPr lang="ko-KR" altLang="ko-KR" sz="1200" kern="120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26</a:t>
            </a:fld>
            <a:endParaRPr lang="ko-KR" altLang="en-US"/>
          </a:p>
        </p:txBody>
      </p:sp>
    </p:spTree>
    <p:extLst>
      <p:ext uri="{BB962C8B-B14F-4D97-AF65-F5344CB8AC3E}">
        <p14:creationId xmlns:p14="http://schemas.microsoft.com/office/powerpoint/2010/main" val="3005426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올 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단연 화두에 오르고 있는 기술은 가상현실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입니다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전 세계 </a:t>
            </a:r>
            <a:r>
              <a:rPr lang="en-US" altLang="ko-KR" sz="1200" b="0" i="0" kern="1200" dirty="0" smtClean="0">
                <a:solidFill>
                  <a:schemeClr val="tx1"/>
                </a:solidFill>
                <a:effectLst/>
                <a:latin typeface="+mn-lt"/>
                <a:ea typeface="+mn-ea"/>
                <a:cs typeface="+mn-cs"/>
              </a:rPr>
              <a:t>IT</a:t>
            </a:r>
            <a:r>
              <a:rPr lang="ko-KR" altLang="en-US" sz="1200" b="0" i="0" kern="1200" smtClean="0">
                <a:solidFill>
                  <a:schemeClr val="tx1"/>
                </a:solidFill>
                <a:effectLst/>
                <a:latin typeface="+mn-lt"/>
                <a:ea typeface="+mn-ea"/>
                <a:cs typeface="+mn-cs"/>
              </a:rPr>
              <a:t>기업들이 연초부터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 및 서비스를 시장에 내놓아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시장 규모는 점차 확대되고 있으며</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골드만삭스에서는 “</a:t>
            </a:r>
            <a:r>
              <a:rPr lang="en-US" altLang="ko-KR" sz="1200" b="0" i="0" kern="1200" dirty="0" smtClean="0">
                <a:solidFill>
                  <a:schemeClr val="tx1"/>
                </a:solidFill>
                <a:effectLst/>
                <a:latin typeface="+mn-lt"/>
                <a:ea typeface="+mn-ea"/>
                <a:cs typeface="+mn-cs"/>
              </a:rPr>
              <a:t>10</a:t>
            </a:r>
            <a:r>
              <a:rPr lang="ko-KR" altLang="en-US" sz="1200" b="0" i="0" kern="1200" smtClean="0">
                <a:solidFill>
                  <a:schemeClr val="tx1"/>
                </a:solidFill>
                <a:effectLst/>
                <a:latin typeface="+mn-lt"/>
                <a:ea typeface="+mn-ea"/>
                <a:cs typeface="+mn-cs"/>
              </a:rPr>
              <a:t>년 내에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 연간 매출이 </a:t>
            </a:r>
            <a:r>
              <a:rPr lang="en-US" altLang="ko-KR" sz="1200" b="0" i="0" kern="1200" dirty="0" smtClean="0">
                <a:solidFill>
                  <a:schemeClr val="tx1"/>
                </a:solidFill>
                <a:effectLst/>
                <a:latin typeface="+mn-lt"/>
                <a:ea typeface="+mn-ea"/>
                <a:cs typeface="+mn-cs"/>
              </a:rPr>
              <a:t>TV</a:t>
            </a:r>
            <a:r>
              <a:rPr lang="ko-KR" altLang="en-US" sz="1200" b="0" i="0" kern="1200" smtClean="0">
                <a:solidFill>
                  <a:schemeClr val="tx1"/>
                </a:solidFill>
                <a:effectLst/>
                <a:latin typeface="+mn-lt"/>
                <a:ea typeface="+mn-ea"/>
                <a:cs typeface="+mn-cs"/>
              </a:rPr>
              <a:t>를 추월할 것”이라는 예측을 하기도 했습니다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Google</a:t>
            </a:r>
            <a:r>
              <a:rPr lang="ko-KR" altLang="en-US" sz="1200" b="0" i="0" kern="1200" smtClean="0">
                <a:solidFill>
                  <a:schemeClr val="tx1"/>
                </a:solidFill>
                <a:effectLst/>
                <a:latin typeface="+mn-lt"/>
                <a:ea typeface="+mn-ea"/>
                <a:cs typeface="+mn-cs"/>
              </a:rPr>
              <a:t>은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전담 조직을 신설하였고 올 해 연례 행사인 </a:t>
            </a:r>
            <a:r>
              <a:rPr lang="en-US" altLang="ko-KR" sz="1200" b="0" i="0" kern="1200" dirty="0" smtClean="0">
                <a:solidFill>
                  <a:schemeClr val="tx1"/>
                </a:solidFill>
                <a:effectLst/>
                <a:latin typeface="+mn-lt"/>
                <a:ea typeface="+mn-ea"/>
                <a:cs typeface="+mn-cs"/>
              </a:rPr>
              <a:t>Google I/O </a:t>
            </a:r>
            <a:r>
              <a:rPr lang="ko-KR" altLang="en-US" sz="1200" b="0" i="0" kern="1200" smtClean="0">
                <a:solidFill>
                  <a:schemeClr val="tx1"/>
                </a:solidFill>
                <a:effectLst/>
                <a:latin typeface="+mn-lt"/>
                <a:ea typeface="+mn-ea"/>
                <a:cs typeface="+mn-cs"/>
              </a:rPr>
              <a:t>행사에서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플랫폼 </a:t>
            </a:r>
            <a:r>
              <a:rPr lang="en-US" altLang="ko-KR" sz="1200" b="0" i="0" kern="1200" dirty="0" smtClean="0">
                <a:solidFill>
                  <a:schemeClr val="tx1"/>
                </a:solidFill>
                <a:effectLst/>
                <a:latin typeface="+mn-lt"/>
                <a:ea typeface="+mn-ea"/>
                <a:cs typeface="+mn-cs"/>
              </a:rPr>
              <a:t>Daydream</a:t>
            </a:r>
            <a:r>
              <a:rPr lang="ko-KR" altLang="en-US" sz="1200" b="0" i="0" kern="1200" smtClean="0">
                <a:solidFill>
                  <a:schemeClr val="tx1"/>
                </a:solidFill>
                <a:effectLst/>
                <a:latin typeface="+mn-lt"/>
                <a:ea typeface="+mn-ea"/>
                <a:cs typeface="+mn-cs"/>
              </a:rPr>
              <a:t>을 처음으로 공개하고 이를 </a:t>
            </a:r>
            <a:r>
              <a:rPr lang="en-US" altLang="ko-KR" sz="1200" b="0" i="0" kern="1200" dirty="0" smtClean="0">
                <a:solidFill>
                  <a:schemeClr val="tx1"/>
                </a:solidFill>
                <a:effectLst/>
                <a:latin typeface="+mn-lt"/>
                <a:ea typeface="+mn-ea"/>
                <a:cs typeface="+mn-cs"/>
              </a:rPr>
              <a:t>Android Nougat</a:t>
            </a:r>
            <a:r>
              <a:rPr lang="ko-KR" altLang="en-US" sz="1200" b="0" i="0" kern="1200" smtClean="0">
                <a:solidFill>
                  <a:schemeClr val="tx1"/>
                </a:solidFill>
                <a:effectLst/>
                <a:latin typeface="+mn-lt"/>
                <a:ea typeface="+mn-ea"/>
                <a:cs typeface="+mn-cs"/>
              </a:rPr>
              <a:t>에서 지원할 예정이며</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관련 컨트롤러</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헤드셋을 올 가을쯤 출시할 것이라고 밝혔습니다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뿐만 아니라 </a:t>
            </a:r>
            <a:r>
              <a:rPr lang="en-US" altLang="ko-KR" sz="1200" b="0" i="0" kern="1200" dirty="0" smtClean="0">
                <a:solidFill>
                  <a:schemeClr val="tx1"/>
                </a:solidFill>
                <a:effectLst/>
                <a:latin typeface="+mn-lt"/>
                <a:ea typeface="+mn-ea"/>
                <a:cs typeface="+mn-cs"/>
              </a:rPr>
              <a:t>oculus, </a:t>
            </a:r>
            <a:r>
              <a:rPr lang="ko-KR" altLang="en-US" sz="1200" b="0" i="0" kern="1200" smtClean="0">
                <a:solidFill>
                  <a:schemeClr val="tx1"/>
                </a:solidFill>
                <a:effectLst/>
                <a:latin typeface="+mn-lt"/>
                <a:ea typeface="+mn-ea"/>
                <a:cs typeface="+mn-cs"/>
              </a:rPr>
              <a:t>삼성</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소니 등 다양한 업체들도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 및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콘텐츠를 선보이고 있습니다</a:t>
            </a:r>
            <a:r>
              <a:rPr lang="en-US" altLang="ko-KR" sz="1200" b="0" i="0" kern="1200" dirty="0" smtClean="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27</a:t>
            </a:fld>
            <a:endParaRPr lang="ko-KR" altLang="en-US"/>
          </a:p>
        </p:txBody>
      </p:sp>
    </p:spTree>
    <p:extLst>
      <p:ext uri="{BB962C8B-B14F-4D97-AF65-F5344CB8AC3E}">
        <p14:creationId xmlns:p14="http://schemas.microsoft.com/office/powerpoint/2010/main" val="54698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비로소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기술이 대중화가 될 만한 기술 및 인프라가 마련되었기 때문입니다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이전에는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을 이용하려면 고가의 불편한 </a:t>
            </a:r>
            <a:r>
              <a:rPr lang="en-US" altLang="ko-KR" sz="1200" b="0" i="0" kern="1200" dirty="0" smtClean="0">
                <a:solidFill>
                  <a:schemeClr val="tx1"/>
                </a:solidFill>
                <a:effectLst/>
                <a:latin typeface="+mn-lt"/>
                <a:ea typeface="+mn-ea"/>
                <a:cs typeface="+mn-cs"/>
              </a:rPr>
              <a:t>HMD </a:t>
            </a:r>
            <a:r>
              <a:rPr lang="ko-KR" altLang="en-US" sz="1200" b="0" i="0" kern="1200" smtClean="0">
                <a:solidFill>
                  <a:schemeClr val="tx1"/>
                </a:solidFill>
                <a:effectLst/>
                <a:latin typeface="+mn-lt"/>
                <a:ea typeface="+mn-ea"/>
                <a:cs typeface="+mn-cs"/>
              </a:rPr>
              <a:t>및 관련 장비들이 필요했습니다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하지만 </a:t>
            </a:r>
            <a:r>
              <a:rPr lang="ko-KR" altLang="en-US" sz="1200" b="0" i="0" kern="1200" dirty="0" err="1" smtClean="0">
                <a:solidFill>
                  <a:schemeClr val="tx1"/>
                </a:solidFill>
                <a:effectLst/>
                <a:latin typeface="+mn-lt"/>
                <a:ea typeface="+mn-ea"/>
                <a:cs typeface="+mn-cs"/>
              </a:rPr>
              <a:t>스마트폰</a:t>
            </a:r>
            <a:r>
              <a:rPr lang="ko-KR" altLang="en-US" sz="1200" b="0" i="0" kern="1200" dirty="0" smtClean="0">
                <a:solidFill>
                  <a:schemeClr val="tx1"/>
                </a:solidFill>
                <a:effectLst/>
                <a:latin typeface="+mn-lt"/>
                <a:ea typeface="+mn-ea"/>
                <a:cs typeface="+mn-cs"/>
              </a:rPr>
              <a:t> 및 </a:t>
            </a:r>
            <a:r>
              <a:rPr lang="ko-KR" altLang="en-US" sz="1200" b="0" i="0" kern="1200" dirty="0" err="1" smtClean="0">
                <a:solidFill>
                  <a:schemeClr val="tx1"/>
                </a:solidFill>
                <a:effectLst/>
                <a:latin typeface="+mn-lt"/>
                <a:ea typeface="+mn-ea"/>
                <a:cs typeface="+mn-cs"/>
              </a:rPr>
              <a:t>웨어러블</a:t>
            </a:r>
            <a:r>
              <a:rPr lang="ko-KR" altLang="en-US" sz="1200" b="0" i="0" kern="1200" dirty="0" smtClean="0">
                <a:solidFill>
                  <a:schemeClr val="tx1"/>
                </a:solidFill>
                <a:effectLst/>
                <a:latin typeface="+mn-lt"/>
                <a:ea typeface="+mn-ea"/>
                <a:cs typeface="+mn-cs"/>
              </a:rPr>
              <a:t> 디바이스 관련 기술의 발전으로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을 체험하기 위한 각종 디스플레이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센서 등의 부품이 저렴해지고 소형화되어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디바이스의 보급이 수월해졌습니다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이에 따라 여러 기업에서는 보급형 </a:t>
            </a:r>
            <a:r>
              <a:rPr lang="en-US" altLang="ko-KR" sz="1200" b="0" i="0" kern="1200" dirty="0" smtClean="0">
                <a:solidFill>
                  <a:schemeClr val="tx1"/>
                </a:solidFill>
                <a:effectLst/>
                <a:latin typeface="+mn-lt"/>
                <a:ea typeface="+mn-ea"/>
                <a:cs typeface="+mn-cs"/>
              </a:rPr>
              <a:t>HMD </a:t>
            </a:r>
            <a:r>
              <a:rPr lang="ko-KR" altLang="en-US" sz="1200" b="0" i="0" kern="1200" smtClean="0">
                <a:solidFill>
                  <a:schemeClr val="tx1"/>
                </a:solidFill>
                <a:effectLst/>
                <a:latin typeface="+mn-lt"/>
                <a:ea typeface="+mn-ea"/>
                <a:cs typeface="+mn-cs"/>
              </a:rPr>
              <a:t>제품을 출시하고 있습니다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사실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기술의 대중화에 큰 역할을 한 것이 </a:t>
            </a:r>
            <a:r>
              <a:rPr lang="en-US" altLang="ko-KR" sz="1200" b="0" i="0" kern="1200" dirty="0" smtClean="0">
                <a:solidFill>
                  <a:schemeClr val="tx1"/>
                </a:solidFill>
                <a:effectLst/>
                <a:latin typeface="+mn-lt"/>
                <a:ea typeface="+mn-ea"/>
                <a:cs typeface="+mn-cs"/>
              </a:rPr>
              <a:t>Google</a:t>
            </a:r>
            <a:r>
              <a:rPr lang="ko-KR" altLang="en-US" sz="1200" b="0" i="0" kern="1200" smtClean="0">
                <a:solidFill>
                  <a:schemeClr val="tx1"/>
                </a:solidFill>
                <a:effectLst/>
                <a:latin typeface="+mn-lt"/>
                <a:ea typeface="+mn-ea"/>
                <a:cs typeface="+mn-cs"/>
              </a:rPr>
              <a:t>에서 내놓은 </a:t>
            </a:r>
            <a:r>
              <a:rPr lang="en-US" altLang="ko-KR" sz="1200" b="0" i="0" kern="1200" dirty="0" smtClean="0">
                <a:solidFill>
                  <a:schemeClr val="tx1"/>
                </a:solidFill>
                <a:effectLst/>
                <a:latin typeface="+mn-lt"/>
                <a:ea typeface="+mn-ea"/>
                <a:cs typeface="+mn-cs"/>
              </a:rPr>
              <a:t>Cardboard </a:t>
            </a:r>
            <a:r>
              <a:rPr lang="ko-KR" altLang="en-US" sz="1200" b="0" i="0" kern="1200" smtClean="0">
                <a:solidFill>
                  <a:schemeClr val="tx1"/>
                </a:solidFill>
                <a:effectLst/>
                <a:latin typeface="+mn-lt"/>
                <a:ea typeface="+mn-ea"/>
                <a:cs typeface="+mn-cs"/>
              </a:rPr>
              <a:t>입니다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수 </a:t>
            </a:r>
            <a:r>
              <a:rPr lang="ko-KR" altLang="en-US" sz="1200" b="0" i="0" kern="1200" dirty="0" err="1" smtClean="0">
                <a:solidFill>
                  <a:schemeClr val="tx1"/>
                </a:solidFill>
                <a:effectLst/>
                <a:latin typeface="+mn-lt"/>
                <a:ea typeface="+mn-ea"/>
                <a:cs typeface="+mn-cs"/>
              </a:rPr>
              <a:t>십만원을</a:t>
            </a:r>
            <a:r>
              <a:rPr lang="ko-KR" altLang="en-US" sz="1200" b="0" i="0" kern="1200" dirty="0" smtClean="0">
                <a:solidFill>
                  <a:schemeClr val="tx1"/>
                </a:solidFill>
                <a:effectLst/>
                <a:latin typeface="+mn-lt"/>
                <a:ea typeface="+mn-ea"/>
                <a:cs typeface="+mn-cs"/>
              </a:rPr>
              <a:t> 호가하던 기기 대신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종이를 조립하여 헨드폰을 이용하여 가상</a:t>
            </a:r>
            <a:r>
              <a:rPr lang="ko-KR" altLang="en-US" sz="1200" b="0" i="0" kern="1200" baseline="0" smtClean="0">
                <a:solidFill>
                  <a:schemeClr val="tx1"/>
                </a:solidFill>
                <a:effectLst/>
                <a:latin typeface="+mn-lt"/>
                <a:ea typeface="+mn-ea"/>
                <a:cs typeface="+mn-cs"/>
              </a:rPr>
              <a:t> 현실 체험을 할 수 있게 했던 </a:t>
            </a:r>
            <a:r>
              <a:rPr lang="en-US" altLang="ko-KR" sz="1200" b="0" i="0" kern="1200" baseline="0" dirty="0" smtClean="0">
                <a:solidFill>
                  <a:schemeClr val="tx1"/>
                </a:solidFill>
                <a:effectLst/>
                <a:latin typeface="+mn-lt"/>
                <a:ea typeface="+mn-ea"/>
                <a:cs typeface="+mn-cs"/>
              </a:rPr>
              <a:t>Cardboard</a:t>
            </a:r>
            <a:r>
              <a:rPr lang="ko-KR" altLang="en-US" sz="1200" b="0" i="0" kern="1200" baseline="0" smtClean="0">
                <a:solidFill>
                  <a:schemeClr val="tx1"/>
                </a:solidFill>
                <a:effectLst/>
                <a:latin typeface="+mn-lt"/>
                <a:ea typeface="+mn-ea"/>
                <a:cs typeface="+mn-cs"/>
              </a:rPr>
              <a:t>를 통해</a:t>
            </a:r>
            <a:endParaRPr lang="en-US" altLang="ko-KR" sz="1200" b="0" i="0" kern="1200" baseline="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엔지니어 뿐만 아니라 일반 사람들에게도 가상</a:t>
            </a:r>
            <a:r>
              <a:rPr lang="ko-KR" altLang="en-US" sz="1200" b="0" i="0" kern="1200" baseline="0" dirty="0" smtClean="0">
                <a:solidFill>
                  <a:schemeClr val="tx1"/>
                </a:solidFill>
                <a:effectLst/>
                <a:latin typeface="+mn-lt"/>
                <a:ea typeface="+mn-ea"/>
                <a:cs typeface="+mn-cs"/>
              </a:rPr>
              <a:t> 현실 기술은 큰 관심을 얻었습니다</a:t>
            </a:r>
            <a:r>
              <a:rPr lang="en-US" altLang="ko-KR" sz="1200" b="0" i="0" kern="1200" baseline="0" dirty="0" smtClean="0">
                <a:solidFill>
                  <a:schemeClr val="tx1"/>
                </a:solidFill>
                <a:effectLst/>
                <a:latin typeface="+mn-lt"/>
                <a:ea typeface="+mn-ea"/>
                <a:cs typeface="+mn-cs"/>
              </a:rPr>
              <a:t>.</a:t>
            </a:r>
          </a:p>
          <a:p>
            <a:r>
              <a:rPr lang="ko-KR" altLang="en-US" sz="1200" b="0" i="0" kern="1200" baseline="0" dirty="0" smtClean="0">
                <a:solidFill>
                  <a:schemeClr val="tx1"/>
                </a:solidFill>
                <a:effectLst/>
                <a:latin typeface="+mn-lt"/>
                <a:ea typeface="+mn-ea"/>
                <a:cs typeface="+mn-cs"/>
              </a:rPr>
              <a:t>실제로도 </a:t>
            </a:r>
            <a:r>
              <a:rPr lang="en-US" altLang="ko-KR" sz="1200" b="0" i="0" kern="1200" baseline="0" dirty="0" err="1" smtClean="0">
                <a:solidFill>
                  <a:schemeClr val="tx1"/>
                </a:solidFill>
                <a:effectLst/>
                <a:latin typeface="+mn-lt"/>
                <a:ea typeface="+mn-ea"/>
                <a:cs typeface="+mn-cs"/>
              </a:rPr>
              <a:t>vr</a:t>
            </a:r>
            <a:r>
              <a:rPr lang="ko-KR" altLang="en-US" sz="1200" b="0" i="0" kern="1200" baseline="0" smtClean="0">
                <a:solidFill>
                  <a:schemeClr val="tx1"/>
                </a:solidFill>
                <a:effectLst/>
                <a:latin typeface="+mn-lt"/>
                <a:ea typeface="+mn-ea"/>
                <a:cs typeface="+mn-cs"/>
              </a:rPr>
              <a:t>과 </a:t>
            </a:r>
            <a:r>
              <a:rPr lang="en-US" altLang="ko-KR" sz="1200" b="0" i="0" kern="1200" baseline="0" dirty="0" smtClean="0">
                <a:solidFill>
                  <a:schemeClr val="tx1"/>
                </a:solidFill>
                <a:effectLst/>
                <a:latin typeface="+mn-lt"/>
                <a:ea typeface="+mn-ea"/>
                <a:cs typeface="+mn-cs"/>
              </a:rPr>
              <a:t>google cardboard</a:t>
            </a:r>
            <a:r>
              <a:rPr lang="ko-KR" altLang="en-US" sz="1200" b="0" i="0" kern="1200" baseline="0" smtClean="0">
                <a:solidFill>
                  <a:schemeClr val="tx1"/>
                </a:solidFill>
                <a:effectLst/>
                <a:latin typeface="+mn-lt"/>
                <a:ea typeface="+mn-ea"/>
                <a:cs typeface="+mn-cs"/>
              </a:rPr>
              <a:t>를 연관 검색해보면 </a:t>
            </a:r>
            <a:r>
              <a:rPr lang="en-US" altLang="ko-KR" sz="1200" b="0" i="0" kern="1200" baseline="0" dirty="0" smtClean="0">
                <a:solidFill>
                  <a:schemeClr val="tx1"/>
                </a:solidFill>
                <a:effectLst/>
                <a:latin typeface="+mn-lt"/>
                <a:ea typeface="+mn-ea"/>
                <a:cs typeface="+mn-cs"/>
              </a:rPr>
              <a:t>cardboard</a:t>
            </a:r>
            <a:r>
              <a:rPr lang="ko-KR" altLang="en-US" sz="1200" b="0" i="0" kern="1200" baseline="0" smtClean="0">
                <a:solidFill>
                  <a:schemeClr val="tx1"/>
                </a:solidFill>
                <a:effectLst/>
                <a:latin typeface="+mn-lt"/>
                <a:ea typeface="+mn-ea"/>
                <a:cs typeface="+mn-cs"/>
              </a:rPr>
              <a:t>의 출시 이후 </a:t>
            </a:r>
            <a:r>
              <a:rPr lang="en-US" altLang="ko-KR" sz="1200" b="0" i="0" kern="1200" baseline="0" dirty="0" err="1" smtClean="0">
                <a:solidFill>
                  <a:schemeClr val="tx1"/>
                </a:solidFill>
                <a:effectLst/>
                <a:latin typeface="+mn-lt"/>
                <a:ea typeface="+mn-ea"/>
                <a:cs typeface="+mn-cs"/>
              </a:rPr>
              <a:t>vr</a:t>
            </a:r>
            <a:r>
              <a:rPr lang="ko-KR" altLang="en-US" sz="1200" b="0" i="0" kern="1200" baseline="0" smtClean="0">
                <a:solidFill>
                  <a:schemeClr val="tx1"/>
                </a:solidFill>
                <a:effectLst/>
                <a:latin typeface="+mn-lt"/>
                <a:ea typeface="+mn-ea"/>
                <a:cs typeface="+mn-cs"/>
              </a:rPr>
              <a:t>에 대한 검색 수도 많아진 것을 볼 수 있습니다</a:t>
            </a:r>
            <a:r>
              <a:rPr lang="en-US" altLang="ko-KR" sz="1200" b="0" i="0" kern="1200" baseline="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이렇게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에 대한 관심이 증가하고 사용자 층이 확대됨에 따라 콘텐츠 및 플랫폼의 중요성이 커지고 있습니다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그래서 서비스 </a:t>
            </a:r>
            <a:r>
              <a:rPr lang="ko-KR" altLang="en-US" sz="1200" b="0" i="0" kern="1200" dirty="0" err="1" smtClean="0">
                <a:solidFill>
                  <a:schemeClr val="tx1"/>
                </a:solidFill>
                <a:effectLst/>
                <a:latin typeface="+mn-lt"/>
                <a:ea typeface="+mn-ea"/>
                <a:cs typeface="+mn-cs"/>
              </a:rPr>
              <a:t>앱</a:t>
            </a:r>
            <a:r>
              <a:rPr lang="ko-KR" altLang="en-US" sz="1200" b="0" i="0" kern="1200" dirty="0" smtClean="0">
                <a:solidFill>
                  <a:schemeClr val="tx1"/>
                </a:solidFill>
                <a:effectLst/>
                <a:latin typeface="+mn-lt"/>
                <a:ea typeface="+mn-ea"/>
                <a:cs typeface="+mn-cs"/>
              </a:rPr>
              <a:t> 및 플랫폼도 다양해 질</a:t>
            </a:r>
            <a:r>
              <a:rPr lang="ko-KR" altLang="en-US" sz="1200" b="0" i="0" kern="1200" baseline="0" dirty="0" smtClean="0">
                <a:solidFill>
                  <a:schemeClr val="tx1"/>
                </a:solidFill>
                <a:effectLst/>
                <a:latin typeface="+mn-lt"/>
                <a:ea typeface="+mn-ea"/>
                <a:cs typeface="+mn-cs"/>
              </a:rPr>
              <a:t> 전망입니다</a:t>
            </a:r>
            <a:r>
              <a:rPr lang="en-US" altLang="ko-KR" sz="1200" b="0" i="0" kern="1200" baseline="0" dirty="0" smtClean="0">
                <a:solidFill>
                  <a:schemeClr val="tx1"/>
                </a:solidFill>
                <a:effectLst/>
                <a:latin typeface="+mn-lt"/>
                <a:ea typeface="+mn-ea"/>
                <a:cs typeface="+mn-cs"/>
              </a:rPr>
              <a:t>.</a:t>
            </a:r>
            <a:endParaRPr lang="ko-KR" altLang="en-US"/>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28</a:t>
            </a:fld>
            <a:endParaRPr lang="ko-KR" altLang="en-US"/>
          </a:p>
        </p:txBody>
      </p:sp>
    </p:spTree>
    <p:extLst>
      <p:ext uri="{BB962C8B-B14F-4D97-AF65-F5344CB8AC3E}">
        <p14:creationId xmlns:p14="http://schemas.microsoft.com/office/powerpoint/2010/main" val="2715289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이러한 배경 속에 가상 현실</a:t>
            </a:r>
            <a:r>
              <a:rPr lang="ko-KR" altLang="en-US" sz="1200" b="0" i="0" kern="1200" baseline="0" dirty="0" smtClean="0">
                <a:solidFill>
                  <a:schemeClr val="tx1"/>
                </a:solidFill>
                <a:effectLst/>
                <a:latin typeface="+mn-lt"/>
                <a:ea typeface="+mn-ea"/>
                <a:cs typeface="+mn-cs"/>
              </a:rPr>
              <a:t> 경험을 웹에서도 할 수 있게 하려는 시도들이 있습니다</a:t>
            </a:r>
            <a:r>
              <a:rPr lang="en-US" altLang="ko-KR" sz="1200" b="0" i="0" kern="1200" baseline="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우선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웹의 장점을 활용하여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기술을 이용할 수 있다는 것입니다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애플리케이션을 다운로드 받을 필요 없이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기능 지원 브라우저에서 </a:t>
            </a:r>
            <a:r>
              <a:rPr lang="en-US" altLang="ko-KR" sz="1200" b="0" i="0" kern="1200" dirty="0" smtClean="0">
                <a:solidFill>
                  <a:schemeClr val="tx1"/>
                </a:solidFill>
                <a:effectLst/>
                <a:latin typeface="+mn-lt"/>
                <a:ea typeface="+mn-ea"/>
                <a:cs typeface="+mn-cs"/>
              </a:rPr>
              <a:t>URL </a:t>
            </a:r>
            <a:r>
              <a:rPr lang="ko-KR" altLang="en-US" sz="1200" b="0" i="0" kern="1200" smtClean="0">
                <a:solidFill>
                  <a:schemeClr val="tx1"/>
                </a:solidFill>
                <a:effectLst/>
                <a:latin typeface="+mn-lt"/>
                <a:ea typeface="+mn-ea"/>
                <a:cs typeface="+mn-cs"/>
              </a:rPr>
              <a:t>접근만으로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서비스를 이용할 수 있으며 웹 상의 방대하고 실시간 업데이트되는 정보들을 활용하여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서비스를 제공받을 수 있습니다</a:t>
            </a:r>
            <a:r>
              <a:rPr lang="en-US" altLang="ko-KR" sz="1200" b="0" i="0" kern="1200" dirty="0" smtClean="0">
                <a:solidFill>
                  <a:schemeClr val="tx1"/>
                </a:solidFill>
                <a:effectLst/>
                <a:latin typeface="+mn-lt"/>
                <a:ea typeface="+mn-ea"/>
                <a:cs typeface="+mn-cs"/>
              </a:rPr>
              <a:t>. </a:t>
            </a:r>
          </a:p>
          <a:p>
            <a:r>
              <a:rPr lang="ko-KR" altLang="en-US" dirty="0" smtClean="0"/>
              <a:t/>
            </a:r>
            <a:br>
              <a:rPr lang="ko-KR" altLang="en-US" dirty="0" smtClean="0"/>
            </a:br>
            <a:r>
              <a:rPr lang="ko-KR" altLang="en-US" sz="1200" b="0" i="0" kern="1200" dirty="0" smtClean="0">
                <a:solidFill>
                  <a:schemeClr val="tx1"/>
                </a:solidFill>
                <a:effectLst/>
                <a:latin typeface="+mn-lt"/>
                <a:ea typeface="+mn-ea"/>
                <a:cs typeface="+mn-cs"/>
              </a:rPr>
              <a:t>그리고 웹 브라우저를 통해 플랫폼의 제약 없이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경험을 할 수 있습니다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현재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디바이스들은 특정 플랫폼에서 지원되고 있습니다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예를 들면</a:t>
            </a:r>
            <a:r>
              <a:rPr lang="en-US" altLang="ko-KR" sz="1200" b="0" i="0" kern="1200" dirty="0" smtClean="0">
                <a:solidFill>
                  <a:schemeClr val="tx1"/>
                </a:solidFill>
                <a:effectLst/>
                <a:latin typeface="+mn-lt"/>
                <a:ea typeface="+mn-ea"/>
                <a:cs typeface="+mn-cs"/>
              </a:rPr>
              <a:t>, Oculus Rift</a:t>
            </a:r>
            <a:r>
              <a:rPr lang="ko-KR" altLang="en-US" sz="1200" b="0" i="0" kern="1200" smtClean="0">
                <a:solidFill>
                  <a:schemeClr val="tx1"/>
                </a:solidFill>
                <a:effectLst/>
                <a:latin typeface="+mn-lt"/>
                <a:ea typeface="+mn-ea"/>
                <a:cs typeface="+mn-cs"/>
              </a:rPr>
              <a:t>는 </a:t>
            </a:r>
            <a:r>
              <a:rPr lang="en-US" altLang="ko-KR" sz="1200" b="0" i="0" kern="1200" dirty="0" smtClean="0">
                <a:solidFill>
                  <a:schemeClr val="tx1"/>
                </a:solidFill>
                <a:effectLst/>
                <a:latin typeface="+mn-lt"/>
                <a:ea typeface="+mn-ea"/>
                <a:cs typeface="+mn-cs"/>
              </a:rPr>
              <a:t>Window </a:t>
            </a:r>
            <a:r>
              <a:rPr lang="ko-KR" altLang="en-US" sz="1200" b="0" i="0" kern="1200" smtClean="0">
                <a:solidFill>
                  <a:schemeClr val="tx1"/>
                </a:solidFill>
                <a:effectLst/>
                <a:latin typeface="+mn-lt"/>
                <a:ea typeface="+mn-ea"/>
                <a:cs typeface="+mn-cs"/>
              </a:rPr>
              <a:t>환경에서</a:t>
            </a:r>
            <a:r>
              <a:rPr lang="en-US" altLang="ko-KR" sz="1200" b="0" i="0" kern="1200" dirty="0" smtClean="0">
                <a:solidFill>
                  <a:schemeClr val="tx1"/>
                </a:solidFill>
                <a:effectLst/>
                <a:latin typeface="+mn-lt"/>
                <a:ea typeface="+mn-ea"/>
                <a:cs typeface="+mn-cs"/>
              </a:rPr>
              <a:t>, HTC Vive</a:t>
            </a:r>
            <a:r>
              <a:rPr lang="ko-KR" altLang="en-US" sz="1200" b="0" i="0" kern="1200" smtClean="0">
                <a:solidFill>
                  <a:schemeClr val="tx1"/>
                </a:solidFill>
                <a:effectLst/>
                <a:latin typeface="+mn-lt"/>
                <a:ea typeface="+mn-ea"/>
                <a:cs typeface="+mn-cs"/>
              </a:rPr>
              <a:t>는 </a:t>
            </a:r>
            <a:r>
              <a:rPr lang="en-US" altLang="ko-KR" sz="1200" b="0" i="0" kern="1200" dirty="0" err="1" smtClean="0">
                <a:solidFill>
                  <a:schemeClr val="tx1"/>
                </a:solidFill>
                <a:effectLst/>
                <a:latin typeface="+mn-lt"/>
                <a:ea typeface="+mn-ea"/>
                <a:cs typeface="+mn-cs"/>
              </a:rPr>
              <a:t>SteamVR</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플랫폼에서만 동작 가능합니다</a:t>
            </a:r>
            <a:r>
              <a:rPr lang="en-US" altLang="ko-KR" sz="1200" b="0" i="0" kern="1200" dirty="0" smtClean="0">
                <a:solidFill>
                  <a:schemeClr val="tx1"/>
                </a:solidFill>
                <a:effectLst/>
                <a:latin typeface="+mn-lt"/>
                <a:ea typeface="+mn-ea"/>
                <a:cs typeface="+mn-cs"/>
              </a:rPr>
              <a:t>. </a:t>
            </a:r>
          </a:p>
          <a:p>
            <a:r>
              <a:rPr lang="en-US" altLang="ko-KR" sz="1200" b="0" i="0" kern="1200" dirty="0" smtClean="0">
                <a:solidFill>
                  <a:schemeClr val="tx1"/>
                </a:solidFill>
                <a:effectLst/>
                <a:latin typeface="+mn-lt"/>
                <a:ea typeface="+mn-ea"/>
                <a:cs typeface="+mn-cs"/>
              </a:rPr>
              <a:t>VR is very fragmented right now. There is a new VR headset hitting the market pretty much every week, with its own ecosystem (app store, controllers </a:t>
            </a:r>
            <a:r>
              <a:rPr lang="en-US" altLang="ko-KR" sz="1200" b="0" i="0" kern="1200" dirty="0" err="1" smtClean="0">
                <a:solidFill>
                  <a:schemeClr val="tx1"/>
                </a:solidFill>
                <a:effectLst/>
                <a:latin typeface="+mn-lt"/>
                <a:ea typeface="+mn-ea"/>
                <a:cs typeface="+mn-cs"/>
              </a:rPr>
              <a:t>etc</a:t>
            </a:r>
            <a:r>
              <a:rPr lang="en-US" altLang="ko-KR" sz="1200" b="0" i="0" kern="1200" dirty="0" smtClean="0">
                <a:solidFill>
                  <a:schemeClr val="tx1"/>
                </a:solidFill>
                <a:effectLst/>
                <a:latin typeface="+mn-lt"/>
                <a:ea typeface="+mn-ea"/>
                <a:cs typeface="+mn-cs"/>
              </a:rPr>
              <a:t>…).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does a lot of the hard work to enable cross platform compatibility. In other words, it’s rather straightforward to make a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experience compatible with all headsets, whereas for native builds you have to build for each headset.</a:t>
            </a:r>
          </a:p>
          <a:p>
            <a:r>
              <a:rPr lang="ko-KR" altLang="en-US" dirty="0" smtClean="0"/>
              <a:t/>
            </a:r>
            <a:br>
              <a:rPr lang="ko-KR" altLang="en-US" dirty="0" smtClean="0"/>
            </a:br>
            <a:r>
              <a:rPr lang="ko-KR" altLang="en-US" sz="1200" b="0" i="0" kern="1200" dirty="0" smtClean="0">
                <a:solidFill>
                  <a:schemeClr val="tx1"/>
                </a:solidFill>
                <a:effectLst/>
                <a:latin typeface="+mn-lt"/>
                <a:ea typeface="+mn-ea"/>
                <a:cs typeface="+mn-cs"/>
              </a:rPr>
              <a:t>또한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콘텐츠의 생성이 수월해집니다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가장 보편적으로 </a:t>
            </a:r>
            <a:r>
              <a:rPr lang="en-US" altLang="ko-KR" sz="1200" b="0" i="0" kern="1200" dirty="0" smtClean="0">
                <a:solidFill>
                  <a:schemeClr val="tx1"/>
                </a:solidFill>
                <a:effectLst/>
                <a:latin typeface="+mn-lt"/>
                <a:ea typeface="+mn-ea"/>
                <a:cs typeface="+mn-cs"/>
              </a:rPr>
              <a:t>3D </a:t>
            </a:r>
            <a:r>
              <a:rPr lang="ko-KR" altLang="en-US" sz="1200" b="0" i="0" kern="1200" smtClean="0">
                <a:solidFill>
                  <a:schemeClr val="tx1"/>
                </a:solidFill>
                <a:effectLst/>
                <a:latin typeface="+mn-lt"/>
                <a:ea typeface="+mn-ea"/>
                <a:cs typeface="+mn-cs"/>
              </a:rPr>
              <a:t>스테레오 영상을 만들 때 </a:t>
            </a:r>
            <a:r>
              <a:rPr lang="en-US" altLang="ko-KR" sz="1200" b="0" i="0" kern="1200" dirty="0" smtClean="0">
                <a:solidFill>
                  <a:schemeClr val="tx1"/>
                </a:solidFill>
                <a:effectLst/>
                <a:latin typeface="+mn-lt"/>
                <a:ea typeface="+mn-ea"/>
                <a:cs typeface="+mn-cs"/>
              </a:rPr>
              <a:t>Unity3D </a:t>
            </a:r>
            <a:r>
              <a:rPr lang="ko-KR" altLang="en-US" sz="1200" b="0" i="0" kern="1200" smtClean="0">
                <a:solidFill>
                  <a:schemeClr val="tx1"/>
                </a:solidFill>
                <a:effectLst/>
                <a:latin typeface="+mn-lt"/>
                <a:ea typeface="+mn-ea"/>
                <a:cs typeface="+mn-cs"/>
              </a:rPr>
              <a:t>같은 툴을 사용하게 되는데</a:t>
            </a:r>
            <a:r>
              <a:rPr lang="en-US" altLang="ko-KR" sz="1200" b="0" i="0" kern="1200" dirty="0" smtClean="0">
                <a:solidFill>
                  <a:schemeClr val="tx1"/>
                </a:solidFill>
                <a:effectLst/>
                <a:latin typeface="+mn-lt"/>
                <a:ea typeface="+mn-ea"/>
                <a:cs typeface="+mn-cs"/>
              </a:rPr>
              <a:t>, VR </a:t>
            </a:r>
            <a:r>
              <a:rPr lang="ko-KR" altLang="en-US" sz="1200" b="0" i="0" kern="1200" smtClean="0">
                <a:solidFill>
                  <a:schemeClr val="tx1"/>
                </a:solidFill>
                <a:effectLst/>
                <a:latin typeface="+mn-lt"/>
                <a:ea typeface="+mn-ea"/>
                <a:cs typeface="+mn-cs"/>
              </a:rPr>
              <a:t>입문자들에게는 툴 사용법을 익히는 것이 시간이 걸릴 수 있습니다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하지만 마크업 언어를 활용한 프레임웍을 이용하게 되면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웹 개발에 익숙한 개발자들이라면 수월하게 코드 몇 줄만으로도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에서 사용할 수 있는 </a:t>
            </a:r>
            <a:r>
              <a:rPr lang="en-US" altLang="ko-KR" sz="1200" b="0" i="0" kern="1200" dirty="0" smtClean="0">
                <a:solidFill>
                  <a:schemeClr val="tx1"/>
                </a:solidFill>
                <a:effectLst/>
                <a:latin typeface="+mn-lt"/>
                <a:ea typeface="+mn-ea"/>
                <a:cs typeface="+mn-cs"/>
              </a:rPr>
              <a:t>3D </a:t>
            </a:r>
            <a:r>
              <a:rPr lang="ko-KR" altLang="en-US" sz="1200" b="0" i="0" kern="1200" smtClean="0">
                <a:solidFill>
                  <a:schemeClr val="tx1"/>
                </a:solidFill>
                <a:effectLst/>
                <a:latin typeface="+mn-lt"/>
                <a:ea typeface="+mn-ea"/>
                <a:cs typeface="+mn-cs"/>
              </a:rPr>
              <a:t>콘텐츠를 만들 수 있게 해줍니다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그 예로는 최근 </a:t>
            </a:r>
            <a:r>
              <a:rPr lang="en-US" altLang="ko-KR" sz="1200" b="0" i="0" kern="1200" dirty="0" smtClean="0">
                <a:solidFill>
                  <a:schemeClr val="tx1"/>
                </a:solidFill>
                <a:effectLst/>
                <a:latin typeface="+mn-lt"/>
                <a:ea typeface="+mn-ea"/>
                <a:cs typeface="+mn-cs"/>
              </a:rPr>
              <a:t>Mozilla</a:t>
            </a:r>
            <a:r>
              <a:rPr lang="ko-KR" altLang="en-US" sz="1200" b="0" i="0" kern="1200" smtClean="0">
                <a:solidFill>
                  <a:schemeClr val="tx1"/>
                </a:solidFill>
                <a:effectLst/>
                <a:latin typeface="+mn-lt"/>
                <a:ea typeface="+mn-ea"/>
                <a:cs typeface="+mn-cs"/>
              </a:rPr>
              <a:t>에서 </a:t>
            </a:r>
            <a:r>
              <a:rPr lang="en-US" altLang="ko-KR" sz="1200" b="0" i="0" kern="1200" dirty="0" smtClean="0">
                <a:solidFill>
                  <a:schemeClr val="tx1"/>
                </a:solidFill>
                <a:effectLst/>
                <a:latin typeface="+mn-lt"/>
                <a:ea typeface="+mn-ea"/>
                <a:cs typeface="+mn-cs"/>
              </a:rPr>
              <a:t>Open Source Project</a:t>
            </a:r>
            <a:r>
              <a:rPr lang="ko-KR" altLang="en-US" sz="1200" b="0" i="0" kern="1200" smtClean="0">
                <a:solidFill>
                  <a:schemeClr val="tx1"/>
                </a:solidFill>
                <a:effectLst/>
                <a:latin typeface="+mn-lt"/>
                <a:ea typeface="+mn-ea"/>
                <a:cs typeface="+mn-cs"/>
              </a:rPr>
              <a:t>로 진행하고 있는 </a:t>
            </a:r>
            <a:r>
              <a:rPr lang="en-US" altLang="ko-KR" sz="1200" b="0" i="0" kern="1200" dirty="0" smtClean="0">
                <a:solidFill>
                  <a:schemeClr val="tx1"/>
                </a:solidFill>
                <a:effectLst/>
                <a:latin typeface="+mn-lt"/>
                <a:ea typeface="+mn-ea"/>
                <a:cs typeface="+mn-cs"/>
              </a:rPr>
              <a:t>A-Frame</a:t>
            </a:r>
            <a:r>
              <a:rPr lang="ko-KR" altLang="en-US" sz="1200" b="0" i="0" kern="1200" smtClean="0">
                <a:solidFill>
                  <a:schemeClr val="tx1"/>
                </a:solidFill>
                <a:effectLst/>
                <a:latin typeface="+mn-lt"/>
                <a:ea typeface="+mn-ea"/>
                <a:cs typeface="+mn-cs"/>
              </a:rPr>
              <a:t>이 있습니다</a:t>
            </a:r>
            <a:r>
              <a:rPr lang="en-US" altLang="ko-KR" sz="1200" b="0" i="0" kern="120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The Web comes with well-known strengths in that space:</a:t>
            </a:r>
          </a:p>
          <a:p>
            <a:r>
              <a:rPr lang="en-US" altLang="ko-KR" sz="1200" b="0" i="0" kern="1200" dirty="0" smtClean="0">
                <a:solidFill>
                  <a:schemeClr val="tx1"/>
                </a:solidFill>
                <a:effectLst/>
                <a:latin typeface="+mn-lt"/>
                <a:ea typeface="+mn-ea"/>
                <a:cs typeface="+mn-cs"/>
              </a:rPr>
              <a:t>As the number of headsets and other associated VR devices grows by the day, the </a:t>
            </a:r>
            <a:r>
              <a:rPr lang="en-US" altLang="ko-KR" sz="1200" b="1" i="0" kern="1200" dirty="0" smtClean="0">
                <a:solidFill>
                  <a:schemeClr val="tx1"/>
                </a:solidFill>
                <a:effectLst/>
                <a:latin typeface="+mn-lt"/>
                <a:ea typeface="+mn-ea"/>
                <a:cs typeface="+mn-cs"/>
              </a:rPr>
              <a:t>plasticity of the Open Web Platform</a:t>
            </a:r>
            <a:r>
              <a:rPr lang="en-US" altLang="ko-KR" sz="1200" b="0" i="0" kern="1200" dirty="0" smtClean="0">
                <a:solidFill>
                  <a:schemeClr val="tx1"/>
                </a:solidFill>
                <a:effectLst/>
                <a:latin typeface="+mn-lt"/>
                <a:ea typeface="+mn-ea"/>
                <a:cs typeface="+mn-cs"/>
              </a:rPr>
              <a:t> to adapt content and services to a great many of device types, varying in processing power, resolution, interactions and operating systems is no longer to demonstrate, and is certain to bring content and service providers a </a:t>
            </a:r>
            <a:r>
              <a:rPr lang="en-US" altLang="ko-KR" sz="1200" b="1" i="0" kern="1200" dirty="0" smtClean="0">
                <a:solidFill>
                  <a:schemeClr val="tx1"/>
                </a:solidFill>
                <a:effectLst/>
                <a:latin typeface="+mn-lt"/>
                <a:ea typeface="+mn-ea"/>
                <a:cs typeface="+mn-cs"/>
              </a:rPr>
              <a:t>uniform platform</a:t>
            </a:r>
            <a:r>
              <a:rPr lang="en-US" altLang="ko-KR" sz="1200" b="0" i="0" kern="1200" dirty="0" smtClean="0">
                <a:solidFill>
                  <a:schemeClr val="tx1"/>
                </a:solidFill>
                <a:effectLst/>
                <a:latin typeface="+mn-lt"/>
                <a:ea typeface="+mn-ea"/>
                <a:cs typeface="+mn-cs"/>
              </a:rPr>
              <a:t> on which to build.</a:t>
            </a:r>
          </a:p>
          <a:p>
            <a:r>
              <a:rPr lang="en-US" altLang="ko-KR" sz="1200" b="0" i="0" kern="1200" dirty="0" smtClean="0">
                <a:solidFill>
                  <a:schemeClr val="tx1"/>
                </a:solidFill>
                <a:effectLst/>
                <a:latin typeface="+mn-lt"/>
                <a:ea typeface="+mn-ea"/>
                <a:cs typeface="+mn-cs"/>
              </a:rPr>
              <a:t>As wearing a headset tends to isolate users from their external environments, there is a risk that VR experiences remain limited to intense but somewhat exclusive type of content or applications (e.g. games or videos); but the Web has proved excellent at providing an </a:t>
            </a:r>
            <a:r>
              <a:rPr lang="en-US" altLang="ko-KR" sz="1200" b="1" i="0" kern="1200" dirty="0" smtClean="0">
                <a:solidFill>
                  <a:schemeClr val="tx1"/>
                </a:solidFill>
                <a:effectLst/>
                <a:latin typeface="+mn-lt"/>
                <a:ea typeface="+mn-ea"/>
                <a:cs typeface="+mn-cs"/>
              </a:rPr>
              <a:t>on-ramp to engaging users</a:t>
            </a:r>
            <a:r>
              <a:rPr lang="en-US" altLang="ko-KR" sz="1200" b="0" i="0" kern="1200" dirty="0" smtClean="0">
                <a:solidFill>
                  <a:schemeClr val="tx1"/>
                </a:solidFill>
                <a:effectLst/>
                <a:latin typeface="+mn-lt"/>
                <a:ea typeface="+mn-ea"/>
                <a:cs typeface="+mn-cs"/>
              </a:rPr>
              <a:t> (as Progressive Web Apps demonstrate). While it’s hard to imagine oneself immersing into a real-estate VR experience while looking for a house, the idea of starting a VR experience while browsing a particularly appealing house on a real-estate Web site seems much more compelling.</a:t>
            </a:r>
          </a:p>
          <a:p>
            <a:r>
              <a:rPr lang="en-US" altLang="ko-KR" sz="1200" b="0" i="0" kern="1200" dirty="0" smtClean="0">
                <a:solidFill>
                  <a:schemeClr val="tx1"/>
                </a:solidFill>
                <a:effectLst/>
                <a:latin typeface="+mn-lt"/>
                <a:ea typeface="+mn-ea"/>
                <a:cs typeface="+mn-cs"/>
              </a:rPr>
              <a:t>The Web was created first and foremost to facilitate sharing, and the continued demonstration of the power of URLs to enable this some 25 years after its inception is a testament to the robustness and strength of that approach. VR would hardly be the first ecosystem to benefit from the </a:t>
            </a:r>
            <a:r>
              <a:rPr lang="en-US" altLang="ko-KR" sz="1200" b="1" i="0" kern="1200" dirty="0" smtClean="0">
                <a:solidFill>
                  <a:schemeClr val="tx1"/>
                </a:solidFill>
                <a:effectLst/>
                <a:latin typeface="+mn-lt"/>
                <a:ea typeface="+mn-ea"/>
                <a:cs typeface="+mn-cs"/>
              </a:rPr>
              <a:t>reach and social effect enabled by the Web</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Finally, as a fundamentally </a:t>
            </a:r>
            <a:r>
              <a:rPr lang="en-US" altLang="ko-KR" sz="1200" b="1" i="0" kern="1200" dirty="0" smtClean="0">
                <a:solidFill>
                  <a:schemeClr val="tx1"/>
                </a:solidFill>
                <a:effectLst/>
                <a:latin typeface="+mn-lt"/>
                <a:ea typeface="+mn-ea"/>
                <a:cs typeface="+mn-cs"/>
              </a:rPr>
              <a:t>open platform</a:t>
            </a:r>
            <a:r>
              <a:rPr lang="en-US" altLang="ko-KR" sz="1200" b="0" i="0" kern="1200" dirty="0" smtClean="0">
                <a:solidFill>
                  <a:schemeClr val="tx1"/>
                </a:solidFill>
                <a:effectLst/>
                <a:latin typeface="+mn-lt"/>
                <a:ea typeface="+mn-ea"/>
                <a:cs typeface="+mn-cs"/>
              </a:rPr>
              <a:t>, that anyone can use, build on and contribute to building, the Web can ensure that the new space of creativity enabled by VR is not stifled by the rules and constraints of closed and proprietary platforms.</a:t>
            </a:r>
          </a:p>
          <a:p>
            <a:r>
              <a:rPr lang="en-US" altLang="ko-KR" sz="1200" b="0" i="0" kern="1200" dirty="0" smtClean="0">
                <a:solidFill>
                  <a:schemeClr val="tx1"/>
                </a:solidFill>
                <a:effectLst/>
                <a:latin typeface="+mn-lt"/>
                <a:ea typeface="+mn-ea"/>
                <a:cs typeface="+mn-cs"/>
              </a:rPr>
              <a:t>(https://www.w3.org/blog/2016/09/bringing-virtual-reality-to-the-web-platform/)</a:t>
            </a:r>
          </a:p>
          <a:p>
            <a:endParaRPr lang="en-US" altLang="ko-KR" dirty="0" smtClean="0"/>
          </a:p>
        </p:txBody>
      </p:sp>
      <p:sp>
        <p:nvSpPr>
          <p:cNvPr id="4" name="슬라이드 번호 개체 틀 3"/>
          <p:cNvSpPr>
            <a:spLocks noGrp="1"/>
          </p:cNvSpPr>
          <p:nvPr>
            <p:ph type="sldNum" sz="quarter" idx="10"/>
          </p:nvPr>
        </p:nvSpPr>
        <p:spPr/>
        <p:txBody>
          <a:bodyPr/>
          <a:lstStyle/>
          <a:p>
            <a:fld id="{B7594861-16AC-44E1-8C4A-F514180D33D8}" type="slidenum">
              <a:rPr lang="ko-KR" altLang="en-US" smtClean="0"/>
              <a:t>29</a:t>
            </a:fld>
            <a:endParaRPr lang="ko-KR" altLang="en-US"/>
          </a:p>
        </p:txBody>
      </p:sp>
    </p:spTree>
    <p:extLst>
      <p:ext uri="{BB962C8B-B14F-4D97-AF65-F5344CB8AC3E}">
        <p14:creationId xmlns:p14="http://schemas.microsoft.com/office/powerpoint/2010/main" val="2947457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Scene: Environment rendered through </a:t>
            </a:r>
            <a:r>
              <a:rPr lang="en-US" altLang="ko-KR" dirty="0" err="1" smtClean="0"/>
              <a:t>WebGL</a:t>
            </a:r>
            <a:r>
              <a:rPr lang="en-US" altLang="ko-KR" dirty="0" smtClean="0"/>
              <a:t> </a:t>
            </a:r>
          </a:p>
          <a:p>
            <a:r>
              <a:rPr lang="en-US" altLang="ko-KR" dirty="0" smtClean="0"/>
              <a:t>VR Manager: Query for devices and apply hardware transforms</a:t>
            </a:r>
          </a:p>
          <a:p>
            <a:r>
              <a:rPr lang="en-US" altLang="ko-KR" dirty="0" smtClean="0"/>
              <a:t>VR Controls: Listen for hardware position changes and use them to manipulate the camera within the scene</a:t>
            </a:r>
          </a:p>
          <a:p>
            <a:r>
              <a:rPr lang="en-US" altLang="ko-KR" dirty="0" smtClean="0"/>
              <a:t>VR Effect / VR-</a:t>
            </a:r>
            <a:r>
              <a:rPr lang="en-US" altLang="ko-KR" dirty="0" err="1" smtClean="0"/>
              <a:t>Polyfill</a:t>
            </a:r>
            <a:r>
              <a:rPr lang="en-US" altLang="ko-KR" dirty="0" smtClean="0"/>
              <a:t>: Render your scene with two side by side cameras (stereoscopic rendering)</a:t>
            </a:r>
          </a:p>
          <a:p>
            <a:endParaRPr lang="en-US" altLang="ko-KR" dirty="0" smtClean="0"/>
          </a:p>
          <a:p>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API</a:t>
            </a:r>
            <a:r>
              <a:rPr lang="ko-KR" altLang="en-US" sz="1200" b="0" i="0" kern="1200" smtClean="0">
                <a:solidFill>
                  <a:schemeClr val="tx1"/>
                </a:solidFill>
                <a:effectLst/>
                <a:latin typeface="+mn-lt"/>
                <a:ea typeface="+mn-ea"/>
                <a:cs typeface="+mn-cs"/>
              </a:rPr>
              <a:t>를 활용하여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콘텐츠를 볼 수 있는 웹 페이지를 구현하는 방법은 다음과 같습니다</a:t>
            </a:r>
            <a:r>
              <a:rPr lang="en-US" altLang="ko-KR"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ko-KR" altLang="en-US" sz="1200" b="0" i="0" kern="1200" dirty="0" smtClean="0">
                <a:solidFill>
                  <a:schemeClr val="tx1"/>
                </a:solidFill>
                <a:effectLst/>
                <a:latin typeface="+mn-lt"/>
                <a:ea typeface="+mn-ea"/>
                <a:cs typeface="+mn-cs"/>
              </a:rPr>
              <a:t>웹 페이지 내에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콘텐츠를 </a:t>
            </a:r>
            <a:r>
              <a:rPr lang="en-US" altLang="ko-KR" sz="1200" b="0" i="0" kern="1200" dirty="0" smtClean="0">
                <a:solidFill>
                  <a:schemeClr val="tx1"/>
                </a:solidFill>
                <a:effectLst/>
                <a:latin typeface="+mn-lt"/>
                <a:ea typeface="+mn-ea"/>
                <a:cs typeface="+mn-cs"/>
              </a:rPr>
              <a:t>(Three.js </a:t>
            </a:r>
            <a:r>
              <a:rPr lang="ko-KR" altLang="en-US" sz="1200" b="0" i="0" kern="1200" smtClean="0">
                <a:solidFill>
                  <a:schemeClr val="tx1"/>
                </a:solidFill>
                <a:effectLst/>
                <a:latin typeface="+mn-lt"/>
                <a:ea typeface="+mn-ea"/>
                <a:cs typeface="+mn-cs"/>
              </a:rPr>
              <a:t>또는 </a:t>
            </a:r>
            <a:r>
              <a:rPr lang="en-US" altLang="ko-KR" sz="1200" b="0" i="0" kern="1200" dirty="0" smtClean="0">
                <a:solidFill>
                  <a:schemeClr val="tx1"/>
                </a:solidFill>
                <a:effectLst/>
                <a:latin typeface="+mn-lt"/>
                <a:ea typeface="+mn-ea"/>
                <a:cs typeface="+mn-cs"/>
              </a:rPr>
              <a:t>A-Frame</a:t>
            </a:r>
            <a:r>
              <a:rPr lang="ko-KR" altLang="en-US" sz="1200" b="0" i="0" kern="1200" smtClean="0">
                <a:solidFill>
                  <a:schemeClr val="tx1"/>
                </a:solidFill>
                <a:effectLst/>
                <a:latin typeface="+mn-lt"/>
                <a:ea typeface="+mn-ea"/>
                <a:cs typeface="+mn-cs"/>
              </a:rPr>
              <a:t>을 활용</a:t>
            </a:r>
            <a:r>
              <a:rPr lang="en-US" altLang="ko-KR" sz="1200" b="0" i="0" kern="1200" dirty="0" smtClean="0">
                <a:solidFill>
                  <a:schemeClr val="tx1"/>
                </a:solidFill>
                <a:effectLst/>
                <a:latin typeface="+mn-lt"/>
                <a:ea typeface="+mn-ea"/>
                <a:cs typeface="+mn-cs"/>
              </a:rPr>
              <a:t>)</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0" i="0" kern="1200" dirty="0" err="1" smtClean="0">
                <a:solidFill>
                  <a:schemeClr val="tx1"/>
                </a:solidFill>
                <a:effectLst/>
                <a:latin typeface="+mn-lt"/>
                <a:ea typeface="+mn-ea"/>
                <a:cs typeface="+mn-cs"/>
              </a:rPr>
              <a:t>navigator.getVRDisplays</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을 통하여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디바이스에 대한 정보를 얻어옵니다</a:t>
            </a:r>
            <a:r>
              <a:rPr lang="en-US" altLang="ko-KR"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ko-KR" altLang="en-US" sz="1200" b="0" i="0" kern="1200" dirty="0" smtClean="0">
                <a:solidFill>
                  <a:schemeClr val="tx1"/>
                </a:solidFill>
                <a:effectLst/>
                <a:latin typeface="+mn-lt"/>
                <a:ea typeface="+mn-ea"/>
                <a:cs typeface="+mn-cs"/>
              </a:rPr>
              <a:t>사용자의 움직임 및 </a:t>
            </a:r>
            <a:r>
              <a:rPr lang="ko-KR" altLang="en-US" sz="1200" b="0" i="0" kern="1200" dirty="0" err="1" smtClean="0">
                <a:solidFill>
                  <a:schemeClr val="tx1"/>
                </a:solidFill>
                <a:effectLst/>
                <a:latin typeface="+mn-lt"/>
                <a:ea typeface="+mn-ea"/>
                <a:cs typeface="+mn-cs"/>
              </a:rPr>
              <a:t>시야각</a:t>
            </a:r>
            <a:r>
              <a:rPr lang="en-US" altLang="ko-KR" sz="1200" b="0" i="0" kern="1200" dirty="0" smtClean="0">
                <a:solidFill>
                  <a:schemeClr val="tx1"/>
                </a:solidFill>
                <a:effectLst/>
                <a:latin typeface="+mn-lt"/>
                <a:ea typeface="+mn-ea"/>
                <a:cs typeface="+mn-cs"/>
              </a:rPr>
              <a:t>(Field Of View) </a:t>
            </a:r>
            <a:r>
              <a:rPr lang="ko-KR" altLang="en-US" sz="1200" b="0" i="0" kern="1200" smtClean="0">
                <a:solidFill>
                  <a:schemeClr val="tx1"/>
                </a:solidFill>
                <a:effectLst/>
                <a:latin typeface="+mn-lt"/>
                <a:ea typeface="+mn-ea"/>
                <a:cs typeface="+mn-cs"/>
              </a:rPr>
              <a:t>정보에 따라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디바이스의 화면에 </a:t>
            </a:r>
            <a:r>
              <a:rPr lang="en-US" altLang="ko-KR" sz="1200" b="0" i="0" kern="1200" dirty="0" smtClean="0">
                <a:solidFill>
                  <a:schemeClr val="tx1"/>
                </a:solidFill>
                <a:effectLst/>
                <a:latin typeface="+mn-lt"/>
                <a:ea typeface="+mn-ea"/>
                <a:cs typeface="+mn-cs"/>
              </a:rPr>
              <a:t>&lt;canvas&gt; element</a:t>
            </a:r>
            <a:r>
              <a:rPr lang="ko-KR" altLang="en-US" sz="1200" b="0" i="0" kern="1200" smtClean="0">
                <a:solidFill>
                  <a:schemeClr val="tx1"/>
                </a:solidFill>
                <a:effectLst/>
                <a:latin typeface="+mn-lt"/>
                <a:ea typeface="+mn-ea"/>
                <a:cs typeface="+mn-cs"/>
              </a:rPr>
              <a:t>가 보여지도록 합니다</a:t>
            </a:r>
            <a:r>
              <a:rPr lang="en-US" altLang="ko-KR"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ko-KR" altLang="en-US" sz="1200" b="0" i="0" kern="1200" dirty="0" err="1" smtClean="0">
                <a:solidFill>
                  <a:schemeClr val="tx1"/>
                </a:solidFill>
                <a:effectLst/>
                <a:latin typeface="+mn-lt"/>
                <a:ea typeface="+mn-ea"/>
                <a:cs typeface="+mn-cs"/>
              </a:rPr>
              <a:t>콘텐츠를</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Stereoscopic </a:t>
            </a:r>
            <a:r>
              <a:rPr lang="ko-KR" altLang="en-US" sz="1200" b="0" i="0" kern="1200" smtClean="0">
                <a:solidFill>
                  <a:schemeClr val="tx1"/>
                </a:solidFill>
                <a:effectLst/>
                <a:latin typeface="+mn-lt"/>
                <a:ea typeface="+mn-ea"/>
                <a:cs typeface="+mn-cs"/>
              </a:rPr>
              <a:t>렌더링합니다</a:t>
            </a:r>
            <a:r>
              <a:rPr lang="en-US" altLang="ko-KR" sz="1200" b="0" i="0" kern="1200" dirty="0" smtClean="0">
                <a:solidFill>
                  <a:schemeClr val="tx1"/>
                </a:solidFill>
                <a:effectLst/>
                <a:latin typeface="+mn-lt"/>
                <a:ea typeface="+mn-ea"/>
                <a:cs typeface="+mn-cs"/>
              </a:rPr>
              <a:t>.</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30</a:t>
            </a:fld>
            <a:endParaRPr lang="ko-KR" altLang="en-US"/>
          </a:p>
        </p:txBody>
      </p:sp>
    </p:spTree>
    <p:extLst>
      <p:ext uri="{BB962C8B-B14F-4D97-AF65-F5344CB8AC3E}">
        <p14:creationId xmlns:p14="http://schemas.microsoft.com/office/powerpoint/2010/main" val="4274281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Mozilla</a:t>
            </a:r>
            <a:r>
              <a:rPr lang="ko-KR" altLang="en-US" sz="1200" b="0" i="0" kern="1200" smtClean="0">
                <a:solidFill>
                  <a:schemeClr val="tx1"/>
                </a:solidFill>
                <a:effectLst/>
                <a:latin typeface="+mn-lt"/>
                <a:ea typeface="+mn-ea"/>
                <a:cs typeface="+mn-cs"/>
              </a:rPr>
              <a:t>는 </a:t>
            </a:r>
            <a:r>
              <a:rPr lang="en-US" altLang="ko-KR" sz="1200" b="0" i="0" kern="1200" dirty="0" err="1" smtClean="0">
                <a:solidFill>
                  <a:schemeClr val="tx1"/>
                </a:solidFill>
                <a:effectLst/>
                <a:latin typeface="+mn-lt"/>
                <a:ea typeface="+mn-ea"/>
                <a:cs typeface="+mn-cs"/>
              </a:rPr>
              <a:t>MozVR</a:t>
            </a:r>
            <a:r>
              <a:rPr lang="ko-KR" altLang="en-US" sz="1200" b="0" i="0" kern="1200" smtClean="0">
                <a:solidFill>
                  <a:schemeClr val="tx1"/>
                </a:solidFill>
                <a:effectLst/>
                <a:latin typeface="+mn-lt"/>
                <a:ea typeface="+mn-ea"/>
                <a:cs typeface="+mn-cs"/>
              </a:rPr>
              <a:t>이라고 알려진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기술 개발 팀에서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API </a:t>
            </a:r>
            <a:r>
              <a:rPr lang="ko-KR" altLang="en-US" sz="1200" b="0" i="0" kern="1200" smtClean="0">
                <a:solidFill>
                  <a:schemeClr val="tx1"/>
                </a:solidFill>
                <a:effectLst/>
                <a:latin typeface="+mn-lt"/>
                <a:ea typeface="+mn-ea"/>
                <a:cs typeface="+mn-cs"/>
              </a:rPr>
              <a:t>표준 개발뿐만 아니라 앞서 언급된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개발 툴인 </a:t>
            </a:r>
            <a:r>
              <a:rPr lang="en-US" altLang="ko-KR" sz="1200" b="0" i="0" kern="1200" dirty="0" smtClean="0">
                <a:solidFill>
                  <a:schemeClr val="tx1"/>
                </a:solidFill>
                <a:effectLst/>
                <a:latin typeface="+mn-lt"/>
                <a:ea typeface="+mn-ea"/>
                <a:cs typeface="+mn-cs"/>
              </a:rPr>
              <a:t>A-Frame</a:t>
            </a:r>
            <a:r>
              <a:rPr lang="ko-KR" altLang="en-US" sz="1200" b="0" i="0" kern="1200" smtClean="0">
                <a:solidFill>
                  <a:schemeClr val="tx1"/>
                </a:solidFill>
                <a:effectLst/>
                <a:latin typeface="+mn-lt"/>
                <a:ea typeface="+mn-ea"/>
                <a:cs typeface="+mn-cs"/>
              </a:rPr>
              <a:t>을 구현하고 있습니다</a:t>
            </a:r>
            <a:r>
              <a:rPr lang="en-US" altLang="ko-KR" sz="1200" b="0" i="0" kern="1200" dirty="0" smtClean="0">
                <a:solidFill>
                  <a:schemeClr val="tx1"/>
                </a:solidFill>
                <a:effectLst/>
                <a:latin typeface="+mn-lt"/>
                <a:ea typeface="+mn-ea"/>
                <a:cs typeface="+mn-cs"/>
              </a:rPr>
              <a:t>. </a:t>
            </a:r>
          </a:p>
          <a:p>
            <a:r>
              <a:rPr lang="en-US" altLang="ko-KR" sz="1200" b="0" i="0" kern="1200" dirty="0" smtClean="0">
                <a:solidFill>
                  <a:schemeClr val="tx1"/>
                </a:solidFill>
                <a:effectLst/>
                <a:latin typeface="+mn-lt"/>
                <a:ea typeface="+mn-ea"/>
                <a:cs typeface="+mn-cs"/>
              </a:rPr>
              <a:t>A-Frame</a:t>
            </a:r>
            <a:r>
              <a:rPr lang="ko-KR" altLang="en-US" sz="1200" b="0" i="0" kern="1200" smtClean="0">
                <a:solidFill>
                  <a:schemeClr val="tx1"/>
                </a:solidFill>
                <a:effectLst/>
                <a:latin typeface="+mn-lt"/>
                <a:ea typeface="+mn-ea"/>
                <a:cs typeface="+mn-cs"/>
              </a:rPr>
              <a:t>은 웹 페이지에서 </a:t>
            </a:r>
            <a:r>
              <a:rPr lang="en-US" altLang="ko-KR" sz="1200" b="0" i="0" kern="1200" dirty="0" smtClean="0">
                <a:solidFill>
                  <a:schemeClr val="tx1"/>
                </a:solidFill>
                <a:effectLst/>
                <a:latin typeface="+mn-lt"/>
                <a:ea typeface="+mn-ea"/>
                <a:cs typeface="+mn-cs"/>
              </a:rPr>
              <a:t>HTML markup </a:t>
            </a:r>
            <a:r>
              <a:rPr lang="ko-KR" altLang="en-US" sz="1200" b="0" i="0" kern="1200" smtClean="0">
                <a:solidFill>
                  <a:schemeClr val="tx1"/>
                </a:solidFill>
                <a:effectLst/>
                <a:latin typeface="+mn-lt"/>
                <a:ea typeface="+mn-ea"/>
                <a:cs typeface="+mn-cs"/>
              </a:rPr>
              <a:t>형태로 </a:t>
            </a:r>
            <a:r>
              <a:rPr lang="en-US" altLang="ko-KR" sz="1200" b="0" i="0" kern="1200" dirty="0" smtClean="0">
                <a:solidFill>
                  <a:schemeClr val="tx1"/>
                </a:solidFill>
                <a:effectLst/>
                <a:latin typeface="+mn-lt"/>
                <a:ea typeface="+mn-ea"/>
                <a:cs typeface="+mn-cs"/>
              </a:rPr>
              <a:t>VR element</a:t>
            </a:r>
            <a:r>
              <a:rPr lang="ko-KR" altLang="en-US" sz="1200" b="0" i="0" kern="1200" smtClean="0">
                <a:solidFill>
                  <a:schemeClr val="tx1"/>
                </a:solidFill>
                <a:effectLst/>
                <a:latin typeface="+mn-lt"/>
                <a:ea typeface="+mn-ea"/>
                <a:cs typeface="+mn-cs"/>
              </a:rPr>
              <a:t>를 구현할 수 있도록 해주는 오픈 소스 프레임워크입니다</a:t>
            </a:r>
            <a:r>
              <a:rPr lang="en-US" altLang="ko-KR" sz="1200" b="0" i="0" kern="1200" dirty="0" smtClean="0">
                <a:solidFill>
                  <a:schemeClr val="tx1"/>
                </a:solidFill>
                <a:effectLst/>
                <a:latin typeface="+mn-lt"/>
                <a:ea typeface="+mn-ea"/>
                <a:cs typeface="+mn-cs"/>
              </a:rPr>
              <a:t>.</a:t>
            </a:r>
            <a:r>
              <a:rPr lang="ko-KR" altLang="en-US" smtClean="0"/>
              <a:t/>
            </a:r>
            <a:br>
              <a:rPr lang="ko-KR" altLang="en-US" smtClean="0"/>
            </a:br>
            <a:r>
              <a:rPr lang="ko-KR" altLang="en-US" sz="1200" b="0" i="0" kern="1200" smtClean="0">
                <a:solidFill>
                  <a:schemeClr val="tx1"/>
                </a:solidFill>
                <a:effectLst/>
                <a:latin typeface="+mn-lt"/>
                <a:ea typeface="+mn-ea"/>
                <a:cs typeface="+mn-cs"/>
              </a:rPr>
              <a:t>보통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콘텐츠를 제작할 때 </a:t>
            </a:r>
            <a:r>
              <a:rPr lang="en-US" altLang="ko-KR" sz="1200" b="0" i="0" kern="1200" dirty="0" err="1" smtClean="0">
                <a:solidFill>
                  <a:schemeClr val="tx1"/>
                </a:solidFill>
                <a:effectLst/>
                <a:latin typeface="+mn-lt"/>
                <a:ea typeface="+mn-ea"/>
                <a:cs typeface="+mn-cs"/>
              </a:rPr>
              <a:t>WebGL</a:t>
            </a:r>
            <a:r>
              <a:rPr lang="ko-KR" altLang="en-US" sz="1200" b="0" i="0" kern="1200" smtClean="0">
                <a:solidFill>
                  <a:schemeClr val="tx1"/>
                </a:solidFill>
                <a:effectLst/>
                <a:latin typeface="+mn-lt"/>
                <a:ea typeface="+mn-ea"/>
                <a:cs typeface="+mn-cs"/>
              </a:rPr>
              <a:t>로 구현을 하거나 </a:t>
            </a:r>
            <a:r>
              <a:rPr lang="en-US" altLang="ko-KR" sz="1200" b="0" i="0" kern="1200" dirty="0" smtClean="0">
                <a:solidFill>
                  <a:schemeClr val="tx1"/>
                </a:solidFill>
                <a:effectLst/>
                <a:latin typeface="+mn-lt"/>
                <a:ea typeface="+mn-ea"/>
                <a:cs typeface="+mn-cs"/>
              </a:rPr>
              <a:t>Unity, Unreal</a:t>
            </a:r>
            <a:r>
              <a:rPr lang="ko-KR" altLang="en-US" sz="1200" b="0" i="0" kern="1200" smtClean="0">
                <a:solidFill>
                  <a:schemeClr val="tx1"/>
                </a:solidFill>
                <a:effectLst/>
                <a:latin typeface="+mn-lt"/>
                <a:ea typeface="+mn-ea"/>
                <a:cs typeface="+mn-cs"/>
              </a:rPr>
              <a:t>과 같은 게임 엔진을 활용합니다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 </a:t>
            </a:r>
            <a:r>
              <a:rPr lang="en-US" altLang="ko-KR" sz="1200" b="0" i="0" kern="1200" dirty="0" err="1" smtClean="0">
                <a:solidFill>
                  <a:schemeClr val="tx1"/>
                </a:solidFill>
                <a:effectLst/>
                <a:latin typeface="+mn-lt"/>
                <a:ea typeface="+mn-ea"/>
                <a:cs typeface="+mn-cs"/>
              </a:rPr>
              <a:t>WebVR</a:t>
            </a:r>
            <a:r>
              <a:rPr lang="ko-KR" altLang="en-US" sz="1200" b="0" i="0" kern="1200" smtClean="0">
                <a:solidFill>
                  <a:schemeClr val="tx1"/>
                </a:solidFill>
                <a:effectLst/>
                <a:latin typeface="+mn-lt"/>
                <a:ea typeface="+mn-ea"/>
                <a:cs typeface="+mn-cs"/>
              </a:rPr>
              <a:t>의 발전을 위해서는 보다 더 많은 사람들이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경험을 만들어가는 것이 중요합니다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그런 관점에서 </a:t>
            </a:r>
            <a:r>
              <a:rPr lang="en-US" altLang="ko-KR" sz="1200" b="0" i="0" kern="1200" dirty="0" smtClean="0">
                <a:solidFill>
                  <a:schemeClr val="tx1"/>
                </a:solidFill>
                <a:effectLst/>
                <a:latin typeface="+mn-lt"/>
                <a:ea typeface="+mn-ea"/>
                <a:cs typeface="+mn-cs"/>
              </a:rPr>
              <a:t>HTML</a:t>
            </a:r>
            <a:r>
              <a:rPr lang="ko-KR" altLang="en-US" sz="1200" b="0" i="0" kern="1200" smtClean="0">
                <a:solidFill>
                  <a:schemeClr val="tx1"/>
                </a:solidFill>
                <a:effectLst/>
                <a:latin typeface="+mn-lt"/>
                <a:ea typeface="+mn-ea"/>
                <a:cs typeface="+mn-cs"/>
              </a:rPr>
              <a:t>과 </a:t>
            </a:r>
            <a:r>
              <a:rPr lang="en-US" altLang="ko-KR" sz="1200" b="0" i="0" kern="1200" dirty="0" smtClean="0">
                <a:solidFill>
                  <a:schemeClr val="tx1"/>
                </a:solidFill>
                <a:effectLst/>
                <a:latin typeface="+mn-lt"/>
                <a:ea typeface="+mn-ea"/>
                <a:cs typeface="+mn-cs"/>
              </a:rPr>
              <a:t>CSS</a:t>
            </a:r>
            <a:r>
              <a:rPr lang="ko-KR" altLang="en-US" sz="1200" b="0" i="0" kern="1200" smtClean="0">
                <a:solidFill>
                  <a:schemeClr val="tx1"/>
                </a:solidFill>
                <a:effectLst/>
                <a:latin typeface="+mn-lt"/>
                <a:ea typeface="+mn-ea"/>
                <a:cs typeface="+mn-cs"/>
              </a:rPr>
              <a:t>을 활용하는 것이 개발자들에게는 </a:t>
            </a:r>
            <a:r>
              <a:rPr lang="en-US" altLang="ko-KR" sz="1200" b="0" i="0" kern="1200" dirty="0" err="1" smtClean="0">
                <a:solidFill>
                  <a:schemeClr val="tx1"/>
                </a:solidFill>
                <a:effectLst/>
                <a:latin typeface="+mn-lt"/>
                <a:ea typeface="+mn-ea"/>
                <a:cs typeface="+mn-cs"/>
              </a:rPr>
              <a:t>WebGL</a:t>
            </a:r>
            <a:r>
              <a:rPr lang="ko-KR" altLang="en-US" sz="1200" b="0" i="0" kern="1200" smtClean="0">
                <a:solidFill>
                  <a:schemeClr val="tx1"/>
                </a:solidFill>
                <a:effectLst/>
                <a:latin typeface="+mn-lt"/>
                <a:ea typeface="+mn-ea"/>
                <a:cs typeface="+mn-cs"/>
              </a:rPr>
              <a:t>보다 더 수월하게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 제작을 할 수 있습니다</a:t>
            </a:r>
            <a:r>
              <a:rPr lang="en-US" altLang="ko-KR" sz="1200" b="0" i="0" kern="1200" dirty="0" smtClean="0">
                <a:solidFill>
                  <a:schemeClr val="tx1"/>
                </a:solidFill>
                <a:effectLst/>
                <a:latin typeface="+mn-lt"/>
                <a:ea typeface="+mn-ea"/>
                <a:cs typeface="+mn-cs"/>
              </a:rPr>
              <a:t>.</a:t>
            </a:r>
            <a:endParaRPr lang="ko-KR" altLang="en-US"/>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31</a:t>
            </a:fld>
            <a:endParaRPr lang="ko-KR" altLang="en-US"/>
          </a:p>
        </p:txBody>
      </p:sp>
    </p:spTree>
    <p:extLst>
      <p:ext uri="{BB962C8B-B14F-4D97-AF65-F5344CB8AC3E}">
        <p14:creationId xmlns:p14="http://schemas.microsoft.com/office/powerpoint/2010/main" val="3300623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을 지원하는 웹 페이지를 구현할 때 제일 먼저 해야 할 것은</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어떤 종류의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디바이스를 사용자가 사용하고 있는 지 알아내는 것입니다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이렇게 알게 된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디바이스의 정보를 이용하여 최종적인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콘텐츠가 보여지게 됩니다</a:t>
            </a:r>
            <a:r>
              <a:rPr lang="en-US" altLang="ko-KR" sz="1200" b="0" i="0" kern="1200" dirty="0" smtClean="0">
                <a:solidFill>
                  <a:schemeClr val="tx1"/>
                </a:solidFill>
                <a:effectLst/>
                <a:latin typeface="+mn-lt"/>
                <a:ea typeface="+mn-ea"/>
                <a:cs typeface="+mn-cs"/>
              </a:rPr>
              <a:t>.</a:t>
            </a:r>
            <a:endParaRPr lang="ko-KR" altLang="en-US"/>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32</a:t>
            </a:fld>
            <a:endParaRPr lang="ko-KR" altLang="en-US"/>
          </a:p>
        </p:txBody>
      </p:sp>
    </p:spTree>
    <p:extLst>
      <p:ext uri="{BB962C8B-B14F-4D97-AF65-F5344CB8AC3E}">
        <p14:creationId xmlns:p14="http://schemas.microsoft.com/office/powerpoint/2010/main" val="2991166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 </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Progressive Web App</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React for Next Enyo</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New Standards API (Signage, VR, CSS, Sensors)</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Connectivity on the Web</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Web Security</a:t>
            </a:r>
            <a:endParaRPr lang="ko-KR" altLang="ko-KR" sz="1200" kern="120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3</a:t>
            </a:fld>
            <a:endParaRPr lang="ko-KR" altLang="en-US"/>
          </a:p>
        </p:txBody>
      </p:sp>
    </p:spTree>
    <p:extLst>
      <p:ext uri="{BB962C8B-B14F-4D97-AF65-F5344CB8AC3E}">
        <p14:creationId xmlns:p14="http://schemas.microsoft.com/office/powerpoint/2010/main" val="1784619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VR </a:t>
            </a:r>
            <a:r>
              <a:rPr lang="ko-KR" altLang="en-US" smtClean="0"/>
              <a:t>디바이스에 내장된 센서들을 이용하면</a:t>
            </a:r>
            <a:r>
              <a:rPr lang="en-US" altLang="ko-KR" dirty="0" smtClean="0"/>
              <a:t>, </a:t>
            </a:r>
            <a:r>
              <a:rPr lang="ko-KR" altLang="en-US" smtClean="0"/>
              <a:t>사용자 머리의 방향이나 위치 정보를 알 수 있으며</a:t>
            </a:r>
            <a:r>
              <a:rPr lang="en-US" altLang="ko-KR" dirty="0" smtClean="0"/>
              <a:t>, PC </a:t>
            </a:r>
            <a:r>
              <a:rPr lang="ko-KR" altLang="en-US" smtClean="0"/>
              <a:t>기반의 </a:t>
            </a:r>
            <a:r>
              <a:rPr lang="en-US" altLang="ko-KR" dirty="0" smtClean="0"/>
              <a:t>VR </a:t>
            </a:r>
            <a:r>
              <a:rPr lang="ko-KR" altLang="en-US" smtClean="0"/>
              <a:t>디바이스를 이용하는 경우</a:t>
            </a:r>
            <a:r>
              <a:rPr lang="en-US" altLang="ko-KR" dirty="0" smtClean="0"/>
              <a:t>, Position sensor</a:t>
            </a:r>
            <a:r>
              <a:rPr lang="ko-KR" altLang="en-US" smtClean="0"/>
              <a:t>를 통하여 더 정확한 사용자의 위치 정보를 알 수 있습니다</a:t>
            </a:r>
            <a:r>
              <a:rPr lang="en-US" altLang="ko-KR" dirty="0" smtClean="0"/>
              <a:t>. </a:t>
            </a:r>
            <a:r>
              <a:rPr lang="ko-KR" altLang="en-US" smtClean="0"/>
              <a:t>이런 정보를 통해 사용자의 움직임에 따른 </a:t>
            </a:r>
            <a:r>
              <a:rPr lang="en-US" altLang="ko-KR" dirty="0" smtClean="0"/>
              <a:t>VR </a:t>
            </a:r>
            <a:r>
              <a:rPr lang="ko-KR" altLang="en-US" smtClean="0"/>
              <a:t>콘텐츠를 화면에서 볼 수 있습니다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33</a:t>
            </a:fld>
            <a:endParaRPr lang="ko-KR" altLang="en-US"/>
          </a:p>
        </p:txBody>
      </p:sp>
    </p:spTree>
    <p:extLst>
      <p:ext uri="{BB962C8B-B14F-4D97-AF65-F5344CB8AC3E}">
        <p14:creationId xmlns:p14="http://schemas.microsoft.com/office/powerpoint/2010/main" val="1071111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mtClean="0"/>
              <a:t>최종적으로 </a:t>
            </a:r>
            <a:r>
              <a:rPr lang="en-US" altLang="ko-KR" dirty="0" smtClean="0"/>
              <a:t>VR </a:t>
            </a:r>
            <a:r>
              <a:rPr lang="ko-KR" altLang="en-US" smtClean="0"/>
              <a:t>디바이스 화면에 사용자의 양쪽 눈 각각에 대한 콘텐츠를 보여주는 </a:t>
            </a:r>
            <a:r>
              <a:rPr lang="en-US" altLang="ko-KR" dirty="0" smtClean="0"/>
              <a:t>Stereoscopic </a:t>
            </a:r>
            <a:r>
              <a:rPr lang="ko-KR" altLang="en-US" smtClean="0"/>
              <a:t>렌더링을 해주게 됩니다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34</a:t>
            </a:fld>
            <a:endParaRPr lang="ko-KR" altLang="en-US"/>
          </a:p>
        </p:txBody>
      </p:sp>
    </p:spTree>
    <p:extLst>
      <p:ext uri="{BB962C8B-B14F-4D97-AF65-F5344CB8AC3E}">
        <p14:creationId xmlns:p14="http://schemas.microsoft.com/office/powerpoint/2010/main" val="1306974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a:t>
            </a:r>
            <a:endParaRPr lang="en-US" altLang="ko-KR" dirty="0" smtClean="0"/>
          </a:p>
          <a:p>
            <a:r>
              <a:rPr lang="en-US" altLang="ko-KR" sz="1200" b="0" i="0" kern="1200" dirty="0" smtClean="0">
                <a:solidFill>
                  <a:schemeClr val="tx1"/>
                </a:solidFill>
                <a:effectLst/>
                <a:latin typeface="+mn-lt"/>
                <a:ea typeface="+mn-ea"/>
                <a:cs typeface="+mn-cs"/>
              </a:rPr>
              <a:t>Google</a:t>
            </a:r>
            <a:r>
              <a:rPr lang="ko-KR" altLang="en-US" sz="1200" b="0" i="0" kern="1200" smtClean="0">
                <a:solidFill>
                  <a:schemeClr val="tx1"/>
                </a:solidFill>
                <a:effectLst/>
                <a:latin typeface="+mn-lt"/>
                <a:ea typeface="+mn-ea"/>
                <a:cs typeface="+mn-cs"/>
              </a:rPr>
              <a:t>은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환경에서 모든 웹 사이트에 접속할 수 있도록 하기 위한 기능들을 </a:t>
            </a:r>
            <a:r>
              <a:rPr lang="en-US" altLang="ko-KR" sz="1200" b="0" i="0" kern="1200" dirty="0" smtClean="0">
                <a:solidFill>
                  <a:schemeClr val="tx1"/>
                </a:solidFill>
                <a:effectLst/>
                <a:latin typeface="+mn-lt"/>
                <a:ea typeface="+mn-ea"/>
                <a:cs typeface="+mn-cs"/>
              </a:rPr>
              <a:t>Chrome </a:t>
            </a:r>
            <a:r>
              <a:rPr lang="ko-KR" altLang="en-US" sz="1200" b="0" i="0" kern="1200" smtClean="0">
                <a:solidFill>
                  <a:schemeClr val="tx1"/>
                </a:solidFill>
                <a:effectLst/>
                <a:latin typeface="+mn-lt"/>
                <a:ea typeface="+mn-ea"/>
                <a:cs typeface="+mn-cs"/>
              </a:rPr>
              <a:t>브라우저에 구현 중입니다</a:t>
            </a:r>
            <a:r>
              <a:rPr lang="en-US" altLang="ko-KR" sz="1200" b="0" i="0" kern="1200" dirty="0" smtClean="0">
                <a:solidFill>
                  <a:schemeClr val="tx1"/>
                </a:solidFill>
                <a:effectLst/>
                <a:latin typeface="+mn-lt"/>
                <a:ea typeface="+mn-ea"/>
                <a:cs typeface="+mn-cs"/>
              </a:rPr>
              <a:t>.</a:t>
            </a:r>
            <a:r>
              <a:rPr lang="ko-KR" altLang="en-US" smtClean="0"/>
              <a:t/>
            </a:r>
            <a:br>
              <a:rPr lang="ko-KR" altLang="en-US" smtClean="0"/>
            </a:br>
            <a:r>
              <a:rPr lang="ko-KR" altLang="en-US" sz="1200" b="0" i="0" kern="1200" smtClean="0">
                <a:solidFill>
                  <a:schemeClr val="tx1"/>
                </a:solidFill>
                <a:effectLst/>
                <a:latin typeface="+mn-lt"/>
                <a:ea typeface="+mn-ea"/>
                <a:cs typeface="+mn-cs"/>
              </a:rPr>
              <a:t>지금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디바이스로 웹 사이트를 보기 위해서는</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해당 사이트가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을 지원하고 있어야 하며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을 지원하지 않는 웹 사이트를 제대로 보기 위해서는 일단 디바이스를 머리에서 제거해야만 합니다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그렇기 때문에</a:t>
            </a:r>
            <a:r>
              <a:rPr lang="en-US" altLang="ko-KR" sz="1200" b="0" i="0" kern="1200" dirty="0" smtClean="0">
                <a:solidFill>
                  <a:schemeClr val="tx1"/>
                </a:solidFill>
                <a:effectLst/>
                <a:latin typeface="+mn-lt"/>
                <a:ea typeface="+mn-ea"/>
                <a:cs typeface="+mn-cs"/>
              </a:rPr>
              <a:t>, Google</a:t>
            </a:r>
            <a:r>
              <a:rPr lang="ko-KR" altLang="en-US" sz="1200" b="0" i="0" kern="1200" smtClean="0">
                <a:solidFill>
                  <a:schemeClr val="tx1"/>
                </a:solidFill>
                <a:effectLst/>
                <a:latin typeface="+mn-lt"/>
                <a:ea typeface="+mn-ea"/>
                <a:cs typeface="+mn-cs"/>
              </a:rPr>
              <a:t>은 개발자 버전의 </a:t>
            </a:r>
            <a:r>
              <a:rPr lang="en-US" altLang="ko-KR" sz="1200" b="0" i="0" kern="1200" dirty="0" smtClean="0">
                <a:solidFill>
                  <a:schemeClr val="tx1"/>
                </a:solidFill>
                <a:effectLst/>
                <a:latin typeface="+mn-lt"/>
                <a:ea typeface="+mn-ea"/>
                <a:cs typeface="+mn-cs"/>
              </a:rPr>
              <a:t>Chrome </a:t>
            </a:r>
            <a:r>
              <a:rPr lang="ko-KR" altLang="en-US" sz="1200" b="0" i="0" kern="1200" smtClean="0">
                <a:solidFill>
                  <a:schemeClr val="tx1"/>
                </a:solidFill>
                <a:effectLst/>
                <a:latin typeface="+mn-lt"/>
                <a:ea typeface="+mn-ea"/>
                <a:cs typeface="+mn-cs"/>
              </a:rPr>
              <a:t>브라우저에서 </a:t>
            </a:r>
            <a:r>
              <a:rPr lang="en-US" altLang="ko-KR" sz="1200" b="0" i="0" kern="1200" dirty="0" smtClean="0">
                <a:solidFill>
                  <a:schemeClr val="tx1"/>
                </a:solidFill>
                <a:effectLst/>
                <a:latin typeface="+mn-lt"/>
                <a:ea typeface="+mn-ea"/>
                <a:cs typeface="+mn-cs"/>
              </a:rPr>
              <a:t>"VR Shell"</a:t>
            </a:r>
            <a:r>
              <a:rPr lang="ko-KR" altLang="en-US" sz="1200" b="0" i="0" kern="1200" smtClean="0">
                <a:solidFill>
                  <a:schemeClr val="tx1"/>
                </a:solidFill>
                <a:effectLst/>
                <a:latin typeface="+mn-lt"/>
                <a:ea typeface="+mn-ea"/>
                <a:cs typeface="+mn-cs"/>
              </a:rPr>
              <a:t>이라는 새로운 기능을 추가하여 이를 활성화하면 </a:t>
            </a:r>
            <a:r>
              <a:rPr lang="en-US" altLang="ko-KR" sz="1200" b="0" i="0" kern="1200" dirty="0" smtClean="0">
                <a:solidFill>
                  <a:schemeClr val="tx1"/>
                </a:solidFill>
                <a:effectLst/>
                <a:latin typeface="+mn-lt"/>
                <a:ea typeface="+mn-ea"/>
                <a:cs typeface="+mn-cs"/>
              </a:rPr>
              <a:t>Google Cardboard</a:t>
            </a:r>
            <a:r>
              <a:rPr lang="ko-KR" altLang="en-US" sz="1200" b="0" i="0" kern="1200" smtClean="0">
                <a:solidFill>
                  <a:schemeClr val="tx1"/>
                </a:solidFill>
                <a:effectLst/>
                <a:latin typeface="+mn-lt"/>
                <a:ea typeface="+mn-ea"/>
                <a:cs typeface="+mn-cs"/>
              </a:rPr>
              <a:t>와 </a:t>
            </a:r>
            <a:r>
              <a:rPr lang="en-US" altLang="ko-KR" sz="1200" b="0" i="0" kern="1200" dirty="0" smtClean="0">
                <a:solidFill>
                  <a:schemeClr val="tx1"/>
                </a:solidFill>
                <a:effectLst/>
                <a:latin typeface="+mn-lt"/>
                <a:ea typeface="+mn-ea"/>
                <a:cs typeface="+mn-cs"/>
              </a:rPr>
              <a:t>Daydream</a:t>
            </a:r>
            <a:r>
              <a:rPr lang="ko-KR" altLang="en-US" sz="1200" b="0" i="0" kern="1200" smtClean="0">
                <a:solidFill>
                  <a:schemeClr val="tx1"/>
                </a:solidFill>
                <a:effectLst/>
                <a:latin typeface="+mn-lt"/>
                <a:ea typeface="+mn-ea"/>
                <a:cs typeface="+mn-cs"/>
              </a:rPr>
              <a:t>에 대응되는 디바이스를 착용하는 동안</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모든 웹 사이트에 대하여 쾌적한 웹 브라우징이 가능하도록 노력하고 있습니다</a:t>
            </a:r>
            <a:r>
              <a:rPr lang="en-US" altLang="ko-KR" sz="1200" b="0" i="0" kern="1200" dirty="0" smtClean="0">
                <a:solidFill>
                  <a:schemeClr val="tx1"/>
                </a:solidFill>
                <a:effectLst/>
                <a:latin typeface="+mn-lt"/>
                <a:ea typeface="+mn-ea"/>
                <a:cs typeface="+mn-cs"/>
              </a:rPr>
              <a:t>.</a:t>
            </a:r>
            <a:r>
              <a:rPr lang="ko-KR" altLang="en-US" smtClean="0"/>
              <a:t/>
            </a:r>
            <a:br>
              <a:rPr lang="ko-KR" altLang="en-US" smtClean="0"/>
            </a:br>
            <a:r>
              <a:rPr lang="ko-KR" altLang="en-US" sz="1200" b="0" i="0" kern="1200" smtClean="0">
                <a:solidFill>
                  <a:schemeClr val="tx1"/>
                </a:solidFill>
                <a:effectLst/>
                <a:latin typeface="+mn-lt"/>
                <a:ea typeface="+mn-ea"/>
                <a:cs typeface="+mn-cs"/>
              </a:rPr>
              <a:t>또한 현재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API</a:t>
            </a:r>
            <a:r>
              <a:rPr lang="ko-KR" altLang="en-US" sz="1200" b="0" i="0" kern="1200" smtClean="0">
                <a:solidFill>
                  <a:schemeClr val="tx1"/>
                </a:solidFill>
                <a:effectLst/>
                <a:latin typeface="+mn-lt"/>
                <a:ea typeface="+mn-ea"/>
                <a:cs typeface="+mn-cs"/>
              </a:rPr>
              <a:t>를 준수하는 웹 사이트를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디바이스에서 볼 수 있는 기능을 하고 있습니다</a:t>
            </a:r>
            <a:r>
              <a:rPr lang="en-US" altLang="ko-KR" sz="1200" b="0" i="0" kern="1200" dirty="0" smtClean="0">
                <a:solidFill>
                  <a:schemeClr val="tx1"/>
                </a:solidFill>
                <a:effectLst/>
                <a:latin typeface="+mn-lt"/>
                <a:ea typeface="+mn-ea"/>
                <a:cs typeface="+mn-cs"/>
              </a:rPr>
              <a:t>. </a:t>
            </a:r>
            <a:r>
              <a:rPr lang="ko-KR" altLang="en-US" smtClean="0"/>
              <a:t/>
            </a:r>
            <a:br>
              <a:rPr lang="ko-KR" altLang="en-US" smtClean="0"/>
            </a:br>
            <a:r>
              <a:rPr lang="ko-KR" altLang="en-US" sz="1200" b="0" i="0" kern="1200" smtClean="0">
                <a:solidFill>
                  <a:schemeClr val="tx1"/>
                </a:solidFill>
                <a:effectLst/>
                <a:latin typeface="+mn-lt"/>
                <a:ea typeface="+mn-ea"/>
                <a:cs typeface="+mn-cs"/>
              </a:rPr>
              <a:t>브라우저의 주소창에 </a:t>
            </a:r>
            <a:r>
              <a:rPr lang="en-US" altLang="ko-KR" sz="1200" b="0" i="0" kern="1200" dirty="0" smtClean="0">
                <a:solidFill>
                  <a:schemeClr val="tx1"/>
                </a:solidFill>
                <a:effectLst/>
                <a:latin typeface="+mn-lt"/>
                <a:ea typeface="+mn-ea"/>
                <a:cs typeface="+mn-cs"/>
              </a:rPr>
              <a:t>"chrome://flags"</a:t>
            </a:r>
            <a:r>
              <a:rPr lang="ko-KR" altLang="en-US" sz="1200" b="0" i="0" kern="1200" smtClean="0">
                <a:solidFill>
                  <a:schemeClr val="tx1"/>
                </a:solidFill>
                <a:effectLst/>
                <a:latin typeface="+mn-lt"/>
                <a:ea typeface="+mn-ea"/>
                <a:cs typeface="+mn-cs"/>
              </a:rPr>
              <a:t>를 입력하여 표시되는 설정 페이지에서 </a:t>
            </a:r>
            <a:r>
              <a:rPr lang="en-US" altLang="ko-KR" sz="1200" b="0" i="0" kern="1200" dirty="0" smtClean="0">
                <a:solidFill>
                  <a:schemeClr val="tx1"/>
                </a:solidFill>
                <a:effectLst/>
                <a:latin typeface="+mn-lt"/>
                <a:ea typeface="+mn-ea"/>
                <a:cs typeface="+mn-cs"/>
              </a:rPr>
              <a:t>VR Shell</a:t>
            </a:r>
            <a:r>
              <a:rPr lang="ko-KR" altLang="en-US" sz="1200" b="0" i="0" kern="1200" smtClean="0">
                <a:solidFill>
                  <a:schemeClr val="tx1"/>
                </a:solidFill>
                <a:effectLst/>
                <a:latin typeface="+mn-lt"/>
                <a:ea typeface="+mn-ea"/>
                <a:cs typeface="+mn-cs"/>
              </a:rPr>
              <a:t>을 활성화하거나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API </a:t>
            </a:r>
            <a:r>
              <a:rPr lang="ko-KR" altLang="en-US" sz="1200" b="0" i="0" kern="1200" smtClean="0">
                <a:solidFill>
                  <a:schemeClr val="tx1"/>
                </a:solidFill>
                <a:effectLst/>
                <a:latin typeface="+mn-lt"/>
                <a:ea typeface="+mn-ea"/>
                <a:cs typeface="+mn-cs"/>
              </a:rPr>
              <a:t>지원 설정을 할 수 있지만</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현재 개발의 초기 단계에 있기 때문에 아직 버그가 발생하기도 한다고 합니다</a:t>
            </a:r>
            <a:r>
              <a:rPr lang="en-US" altLang="ko-KR" sz="1200" b="0" i="0" kern="1200" dirty="0" smtClean="0">
                <a:solidFill>
                  <a:schemeClr val="tx1"/>
                </a:solidFill>
                <a:effectLst/>
                <a:latin typeface="+mn-lt"/>
                <a:ea typeface="+mn-ea"/>
                <a:cs typeface="+mn-cs"/>
              </a:rPr>
              <a:t>.</a:t>
            </a:r>
            <a:endParaRPr lang="ko-KR" altLang="en-US" smtClean="0"/>
          </a:p>
          <a:p>
            <a:endParaRPr lang="en-US" altLang="ko-KR" dirty="0" smtClean="0"/>
          </a:p>
        </p:txBody>
      </p:sp>
      <p:sp>
        <p:nvSpPr>
          <p:cNvPr id="4" name="슬라이드 번호 개체 틀 3"/>
          <p:cNvSpPr>
            <a:spLocks noGrp="1"/>
          </p:cNvSpPr>
          <p:nvPr>
            <p:ph type="sldNum" sz="quarter" idx="10"/>
          </p:nvPr>
        </p:nvSpPr>
        <p:spPr/>
        <p:txBody>
          <a:bodyPr/>
          <a:lstStyle/>
          <a:p>
            <a:fld id="{B7594861-16AC-44E1-8C4A-F514180D33D8}" type="slidenum">
              <a:rPr lang="ko-KR" altLang="en-US" smtClean="0"/>
              <a:t>35</a:t>
            </a:fld>
            <a:endParaRPr lang="ko-KR" altLang="en-US"/>
          </a:p>
        </p:txBody>
      </p:sp>
    </p:spTree>
    <p:extLst>
      <p:ext uri="{BB962C8B-B14F-4D97-AF65-F5344CB8AC3E}">
        <p14:creationId xmlns:p14="http://schemas.microsoft.com/office/powerpoint/2010/main" val="3844566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 </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Progressive Web App</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React for Next Enyo</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New Standards API (Signage, VR, CSS, Sensors)</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Connectivity on the Web</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Web Security</a:t>
            </a:r>
            <a:endParaRPr lang="ko-KR" altLang="ko-KR" sz="1200" kern="120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37</a:t>
            </a:fld>
            <a:endParaRPr lang="ko-KR" altLang="en-US"/>
          </a:p>
        </p:txBody>
      </p:sp>
    </p:spTree>
    <p:extLst>
      <p:ext uri="{BB962C8B-B14F-4D97-AF65-F5344CB8AC3E}">
        <p14:creationId xmlns:p14="http://schemas.microsoft.com/office/powerpoint/2010/main" val="3059437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70000"/>
              </a:lnSpc>
            </a:pPr>
            <a:r>
              <a:rPr lang="en-US" altLang="ko-KR" dirty="0" smtClean="0"/>
              <a:t>DOM </a:t>
            </a:r>
            <a:r>
              <a:rPr lang="ko-KR" altLang="en-US" smtClean="0"/>
              <a:t>은 </a:t>
            </a:r>
            <a:r>
              <a:rPr lang="en-US" altLang="ko-KR" dirty="0" smtClean="0"/>
              <a:t>Document Object Model </a:t>
            </a:r>
            <a:r>
              <a:rPr lang="ko-KR" altLang="en-US" smtClean="0"/>
              <a:t>의 약자입니다</a:t>
            </a:r>
            <a:r>
              <a:rPr lang="en-US" altLang="ko-KR" dirty="0" smtClean="0"/>
              <a:t>. </a:t>
            </a:r>
            <a:r>
              <a:rPr lang="ko-KR" altLang="en-US" smtClean="0"/>
              <a:t>이는 객체를 통하여 구조화된 문서를 표현하는 방법이며</a:t>
            </a:r>
            <a:r>
              <a:rPr lang="en-US" altLang="ko-KR" dirty="0" smtClean="0"/>
              <a:t>, XML </a:t>
            </a:r>
            <a:r>
              <a:rPr lang="ko-KR" altLang="en-US" smtClean="0"/>
              <a:t>혹은 </a:t>
            </a:r>
            <a:r>
              <a:rPr lang="en-US" altLang="ko-KR" dirty="0" smtClean="0"/>
              <a:t>HTML </a:t>
            </a:r>
            <a:r>
              <a:rPr lang="ko-KR" altLang="en-US" smtClean="0"/>
              <a:t>로 작성됩니다</a:t>
            </a:r>
            <a:r>
              <a:rPr lang="en-US" altLang="ko-KR" dirty="0" smtClean="0"/>
              <a:t>. </a:t>
            </a:r>
            <a:r>
              <a:rPr lang="ko-KR" altLang="en-US" smtClean="0"/>
              <a:t>웹 브라우저는 이 </a:t>
            </a:r>
            <a:r>
              <a:rPr lang="en-US" altLang="ko-KR" dirty="0" smtClean="0"/>
              <a:t>DOM </a:t>
            </a:r>
            <a:r>
              <a:rPr lang="ko-KR" altLang="en-US" smtClean="0"/>
              <a:t>을 활용하여 객체에 </a:t>
            </a:r>
            <a:r>
              <a:rPr lang="en-US" altLang="ko-KR" dirty="0" smtClean="0"/>
              <a:t>JavaScript </a:t>
            </a:r>
            <a:r>
              <a:rPr lang="ko-KR" altLang="en-US" smtClean="0"/>
              <a:t>와 </a:t>
            </a:r>
            <a:r>
              <a:rPr lang="en-US" altLang="ko-KR" dirty="0" smtClean="0"/>
              <a:t>CSS </a:t>
            </a:r>
            <a:r>
              <a:rPr lang="ko-KR" altLang="en-US" smtClean="0"/>
              <a:t>를 적용하지요</a:t>
            </a:r>
            <a:r>
              <a:rPr lang="en-US" altLang="ko-KR" dirty="0" smtClean="0"/>
              <a:t>. DOM </a:t>
            </a:r>
            <a:r>
              <a:rPr lang="ko-KR" altLang="en-US" smtClean="0"/>
              <a:t>은 트리 형태로 되어있어서</a:t>
            </a:r>
            <a:r>
              <a:rPr lang="en-US" altLang="ko-KR" dirty="0" smtClean="0"/>
              <a:t>, </a:t>
            </a:r>
            <a:r>
              <a:rPr lang="ko-KR" altLang="en-US" smtClean="0"/>
              <a:t>특정 </a:t>
            </a:r>
            <a:r>
              <a:rPr lang="en-US" altLang="ko-KR" dirty="0" smtClean="0"/>
              <a:t>node </a:t>
            </a:r>
            <a:r>
              <a:rPr lang="ko-KR" altLang="en-US" smtClean="0"/>
              <a:t>를 찾을 수도 있고</a:t>
            </a:r>
            <a:r>
              <a:rPr lang="en-US" altLang="ko-KR" dirty="0" smtClean="0"/>
              <a:t>, </a:t>
            </a:r>
            <a:r>
              <a:rPr lang="ko-KR" altLang="en-US" smtClean="0"/>
              <a:t>수정 할 수도 있고</a:t>
            </a:r>
            <a:r>
              <a:rPr lang="en-US" altLang="ko-KR" dirty="0" smtClean="0"/>
              <a:t>, </a:t>
            </a:r>
            <a:r>
              <a:rPr lang="ko-KR" altLang="en-US" smtClean="0"/>
              <a:t>제거하거나 원하는 곳에 삽입 할 수도 있습니다</a:t>
            </a:r>
            <a:r>
              <a:rPr lang="en-US" altLang="ko-KR" dirty="0" smtClean="0"/>
              <a:t>.</a:t>
            </a:r>
          </a:p>
          <a:p>
            <a:pPr>
              <a:lnSpc>
                <a:spcPct val="170000"/>
              </a:lnSpc>
            </a:pPr>
            <a:r>
              <a:rPr lang="ko-KR" altLang="en-US" dirty="0" smtClean="0"/>
              <a:t>요즘의 </a:t>
            </a:r>
            <a:r>
              <a:rPr lang="en-US" altLang="ko-KR" dirty="0" smtClean="0"/>
              <a:t>DOM API </a:t>
            </a:r>
            <a:r>
              <a:rPr lang="ko-KR" altLang="en-US" smtClean="0"/>
              <a:t>는 수많은 플랫폼</a:t>
            </a:r>
            <a:r>
              <a:rPr lang="en-US" altLang="ko-KR" dirty="0" smtClean="0"/>
              <a:t>, </a:t>
            </a:r>
            <a:r>
              <a:rPr lang="ko-KR" altLang="en-US" smtClean="0"/>
              <a:t>그리고 수많은 브라우저에서 사용되고 있는데</a:t>
            </a:r>
            <a:r>
              <a:rPr lang="en-US" altLang="ko-KR" dirty="0" smtClean="0"/>
              <a:t>, </a:t>
            </a:r>
            <a:r>
              <a:rPr lang="ko-KR" altLang="en-US" smtClean="0"/>
              <a:t>이 </a:t>
            </a:r>
            <a:r>
              <a:rPr lang="en-US" altLang="ko-KR" dirty="0" smtClean="0"/>
              <a:t>DOM </a:t>
            </a:r>
            <a:r>
              <a:rPr lang="ko-KR" altLang="en-US" smtClean="0"/>
              <a:t>에는 치명적인 문제점이 하나 있습니다</a:t>
            </a:r>
            <a:r>
              <a:rPr lang="en-US" altLang="ko-KR" dirty="0" smtClean="0"/>
              <a:t>. </a:t>
            </a:r>
            <a:r>
              <a:rPr lang="ko-KR" altLang="en-US" smtClean="0"/>
              <a:t>그것은 바로</a:t>
            </a:r>
            <a:r>
              <a:rPr lang="en-US" altLang="ko-KR" dirty="0" smtClean="0"/>
              <a:t>, </a:t>
            </a:r>
            <a:r>
              <a:rPr lang="ko-KR" altLang="en-US" smtClean="0"/>
              <a:t>동적 </a:t>
            </a:r>
            <a:r>
              <a:rPr lang="en-US" altLang="ko-KR" dirty="0" smtClean="0"/>
              <a:t>UI </a:t>
            </a:r>
            <a:r>
              <a:rPr lang="ko-KR" altLang="en-US" smtClean="0"/>
              <a:t>에 최적화되어 있지 않다는 것 있습니다</a:t>
            </a:r>
            <a:r>
              <a:rPr lang="en-US" altLang="ko-KR" dirty="0" smtClean="0"/>
              <a:t>. HTML </a:t>
            </a:r>
            <a:r>
              <a:rPr lang="ko-KR" altLang="en-US" smtClean="0"/>
              <a:t>은 자체적으로는 정적이잖아요</a:t>
            </a:r>
            <a:r>
              <a:rPr lang="en-US" altLang="ko-KR" dirty="0" smtClean="0"/>
              <a:t>. </a:t>
            </a:r>
            <a:r>
              <a:rPr lang="ko-KR" altLang="en-US" smtClean="0"/>
              <a:t>그렇죠</a:t>
            </a:r>
            <a:r>
              <a:rPr lang="en-US" altLang="ko-KR" dirty="0" smtClean="0"/>
              <a:t>? </a:t>
            </a:r>
            <a:r>
              <a:rPr lang="ko-KR" altLang="en-US" smtClean="0"/>
              <a:t>물론</a:t>
            </a:r>
            <a:r>
              <a:rPr lang="en-US" altLang="ko-KR" dirty="0" smtClean="0"/>
              <a:t>, </a:t>
            </a:r>
            <a:r>
              <a:rPr lang="ko-KR" altLang="en-US" smtClean="0"/>
              <a:t>이는 자바스크립트나 </a:t>
            </a:r>
            <a:r>
              <a:rPr lang="en-US" altLang="ko-KR" dirty="0" smtClean="0"/>
              <a:t>jQuery </a:t>
            </a:r>
            <a:r>
              <a:rPr lang="ko-KR" altLang="en-US" smtClean="0"/>
              <a:t>를 사용하여 손을 볼 수 있습니다</a:t>
            </a:r>
            <a:r>
              <a:rPr lang="en-US" altLang="ko-KR" dirty="0" smtClean="0"/>
              <a:t>.</a:t>
            </a:r>
          </a:p>
          <a:p>
            <a:pPr fontAlgn="base">
              <a:lnSpc>
                <a:spcPct val="170000"/>
              </a:lnSpc>
            </a:pPr>
            <a:r>
              <a:rPr lang="ko-KR" altLang="en-US" dirty="0" smtClean="0"/>
              <a:t>요즘의 큰 규모의 웹 어플리케이션</a:t>
            </a:r>
            <a:r>
              <a:rPr lang="en-US" altLang="ko-KR" dirty="0" smtClean="0"/>
              <a:t>, </a:t>
            </a:r>
            <a:r>
              <a:rPr lang="ko-KR" altLang="en-US" smtClean="0"/>
              <a:t>예를 들어 트위터나 페이스북을 생각해보세요</a:t>
            </a:r>
            <a:r>
              <a:rPr lang="en-US" altLang="ko-KR" dirty="0" smtClean="0"/>
              <a:t>. </a:t>
            </a:r>
            <a:r>
              <a:rPr lang="ko-KR" altLang="en-US" smtClean="0"/>
              <a:t>스크롤을 좀 내리다 보면</a:t>
            </a:r>
            <a:r>
              <a:rPr lang="en-US" altLang="ko-KR" dirty="0" smtClean="0"/>
              <a:t>, </a:t>
            </a:r>
            <a:r>
              <a:rPr lang="ko-KR" altLang="en-US" smtClean="0"/>
              <a:t>정말 수많은 데이터가 로딩됩니다</a:t>
            </a:r>
            <a:r>
              <a:rPr lang="en-US" altLang="ko-KR" dirty="0" smtClean="0"/>
              <a:t>. </a:t>
            </a:r>
            <a:r>
              <a:rPr lang="ko-KR" altLang="en-US" smtClean="0"/>
              <a:t>그리고 각 데이터를 표현하는 요소</a:t>
            </a:r>
            <a:r>
              <a:rPr lang="en-US" altLang="ko-KR" dirty="0" smtClean="0"/>
              <a:t>(element)</a:t>
            </a:r>
            <a:r>
              <a:rPr lang="ko-KR" altLang="en-US" smtClean="0"/>
              <a:t>들이 있겠죠</a:t>
            </a:r>
            <a:r>
              <a:rPr lang="en-US" altLang="ko-KR" dirty="0" smtClean="0"/>
              <a:t>. </a:t>
            </a:r>
            <a:r>
              <a:rPr lang="ko-KR" altLang="en-US" smtClean="0"/>
              <a:t>그 요소들의 개수가 몇백 개</a:t>
            </a:r>
            <a:r>
              <a:rPr lang="en-US" altLang="ko-KR" dirty="0" smtClean="0"/>
              <a:t>, </a:t>
            </a:r>
            <a:r>
              <a:rPr lang="ko-KR" altLang="en-US" smtClean="0"/>
              <a:t>몇천 개 단위로 많아진다면 </a:t>
            </a:r>
            <a:r>
              <a:rPr lang="en-US" altLang="ko-KR" dirty="0" smtClean="0"/>
              <a:t>(</a:t>
            </a:r>
            <a:r>
              <a:rPr lang="ko-KR" altLang="en-US" smtClean="0"/>
              <a:t>예</a:t>
            </a:r>
            <a:r>
              <a:rPr lang="en-US" altLang="ko-KR" dirty="0" smtClean="0"/>
              <a:t>: </a:t>
            </a:r>
            <a:r>
              <a:rPr lang="ko-KR" altLang="en-US" smtClean="0"/>
              <a:t>페이스북에서 포스트 한 개를 표현 할 때 사용되는 요소의 개수는 약 </a:t>
            </a:r>
            <a:r>
              <a:rPr lang="en-US" altLang="ko-KR" dirty="0" smtClean="0"/>
              <a:t>100</a:t>
            </a:r>
            <a:r>
              <a:rPr lang="ko-KR" altLang="en-US" smtClean="0"/>
              <a:t>개 입니다</a:t>
            </a:r>
            <a:r>
              <a:rPr lang="en-US" altLang="ko-KR" dirty="0" smtClean="0"/>
              <a:t>) </a:t>
            </a:r>
            <a:r>
              <a:rPr lang="ko-KR" altLang="en-US" smtClean="0"/>
              <a:t>이야기가 좀 달라집니다</a:t>
            </a:r>
            <a:r>
              <a:rPr lang="en-US" altLang="ko-KR" dirty="0" smtClean="0"/>
              <a:t>. </a:t>
            </a:r>
            <a:r>
              <a:rPr lang="ko-KR" altLang="en-US" smtClean="0"/>
              <a:t>이렇게 규모가 큰 웹 어플리케이션에서 </a:t>
            </a:r>
            <a:r>
              <a:rPr lang="en-US" altLang="ko-KR" dirty="0" smtClean="0"/>
              <a:t>DOM </a:t>
            </a:r>
            <a:r>
              <a:rPr lang="ko-KR" altLang="en-US" smtClean="0"/>
              <a:t>에 직접 접근하여 변화를 주다 보면</a:t>
            </a:r>
            <a:r>
              <a:rPr lang="en-US" altLang="ko-KR" dirty="0" smtClean="0"/>
              <a:t>, </a:t>
            </a:r>
            <a:r>
              <a:rPr lang="ko-KR" altLang="en-US" smtClean="0"/>
              <a:t>성능상의 이슈가 조금씩 발생하기 시작합니다</a:t>
            </a:r>
            <a:r>
              <a:rPr lang="en-US" altLang="ko-KR" dirty="0" smtClean="0"/>
              <a:t>. </a:t>
            </a:r>
            <a:r>
              <a:rPr lang="ko-KR" altLang="en-US" smtClean="0"/>
              <a:t>좀 느려진다는 건데요</a:t>
            </a:r>
            <a:r>
              <a:rPr lang="en-US" altLang="ko-KR" dirty="0" smtClean="0"/>
              <a:t>, </a:t>
            </a:r>
            <a:r>
              <a:rPr lang="ko-KR" altLang="en-US" smtClean="0"/>
              <a:t>일부 문서에서는 이를 두고 요즘의 자바스크립트 엔진은 매우 빠른 반면</a:t>
            </a:r>
            <a:r>
              <a:rPr lang="en-US" altLang="ko-KR" dirty="0" smtClean="0"/>
              <a:t>, DOM </a:t>
            </a:r>
            <a:r>
              <a:rPr lang="ko-KR" altLang="en-US" smtClean="0"/>
              <a:t>은 느리다 라고 하는데</a:t>
            </a:r>
            <a:r>
              <a:rPr lang="en-US" altLang="ko-KR" dirty="0" smtClean="0"/>
              <a:t>, </a:t>
            </a:r>
            <a:r>
              <a:rPr lang="ko-KR" altLang="en-US" smtClean="0"/>
              <a:t>이것은 정확한 사실이 아닙니다</a:t>
            </a:r>
            <a:r>
              <a:rPr lang="en-US" altLang="ko-KR" dirty="0" smtClean="0"/>
              <a:t>.</a:t>
            </a:r>
          </a:p>
          <a:p>
            <a:pPr fontAlgn="base">
              <a:lnSpc>
                <a:spcPct val="170000"/>
              </a:lnSpc>
            </a:pPr>
            <a:r>
              <a:rPr lang="en-US" altLang="ko-KR" dirty="0" smtClean="0"/>
              <a:t>DOM </a:t>
            </a:r>
            <a:r>
              <a:rPr lang="ko-KR" altLang="en-US" smtClean="0"/>
              <a:t>자체는 빠릅니다</a:t>
            </a:r>
            <a:r>
              <a:rPr lang="en-US" altLang="ko-KR" dirty="0" smtClean="0"/>
              <a:t>. DOM </a:t>
            </a:r>
            <a:r>
              <a:rPr lang="ko-KR" altLang="en-US" smtClean="0"/>
              <a:t>자체를 읽고 쓸 때의 성능은 자바스크립트 객체를 처리 할 때의 성능과 비교해서 다를 게 없습니다</a:t>
            </a:r>
            <a:r>
              <a:rPr lang="en-US" altLang="ko-KR" dirty="0" smtClean="0"/>
              <a:t>. </a:t>
            </a:r>
            <a:r>
              <a:rPr lang="ko-KR" altLang="en-US" smtClean="0"/>
              <a:t>단</a:t>
            </a:r>
            <a:r>
              <a:rPr lang="en-US" altLang="ko-KR" dirty="0" smtClean="0"/>
              <a:t>, </a:t>
            </a:r>
            <a:r>
              <a:rPr lang="ko-KR" altLang="en-US" smtClean="0"/>
              <a:t>브라우저 단에서 </a:t>
            </a:r>
            <a:r>
              <a:rPr lang="en-US" altLang="ko-KR" dirty="0" smtClean="0"/>
              <a:t>DOM </a:t>
            </a:r>
            <a:r>
              <a:rPr lang="ko-KR" altLang="en-US" smtClean="0"/>
              <a:t>의 변화가 일어나면</a:t>
            </a:r>
            <a:r>
              <a:rPr lang="en-US" altLang="ko-KR" dirty="0" smtClean="0"/>
              <a:t>, </a:t>
            </a:r>
            <a:r>
              <a:rPr lang="ko-KR" altLang="en-US" smtClean="0"/>
              <a:t>브라우저가 </a:t>
            </a:r>
            <a:r>
              <a:rPr lang="en-US" altLang="ko-KR" dirty="0" smtClean="0"/>
              <a:t>CSS </a:t>
            </a:r>
            <a:r>
              <a:rPr lang="ko-KR" altLang="en-US" smtClean="0"/>
              <a:t>를 다시 연산하고</a:t>
            </a:r>
            <a:r>
              <a:rPr lang="en-US" altLang="ko-KR" dirty="0" smtClean="0"/>
              <a:t>, </a:t>
            </a:r>
            <a:r>
              <a:rPr lang="ko-KR" altLang="en-US" smtClean="0"/>
              <a:t>레이아웃을 구성하고</a:t>
            </a:r>
            <a:r>
              <a:rPr lang="en-US" altLang="ko-KR" dirty="0" smtClean="0"/>
              <a:t>, </a:t>
            </a:r>
            <a:r>
              <a:rPr lang="ko-KR" altLang="en-US" smtClean="0"/>
              <a:t>웹 페이지를 리페인트 하는데</a:t>
            </a:r>
            <a:r>
              <a:rPr lang="en-US" altLang="ko-KR" dirty="0" smtClean="0"/>
              <a:t>, </a:t>
            </a:r>
            <a:r>
              <a:rPr lang="ko-KR" altLang="en-US" smtClean="0"/>
              <a:t>이 과정에서 시간이 허비되는 것 이랍니다</a:t>
            </a:r>
            <a:r>
              <a:rPr lang="en-US" altLang="ko-KR" dirty="0" smtClean="0"/>
              <a:t>.</a:t>
            </a:r>
          </a:p>
          <a:p>
            <a:endParaRPr lang="ko-KR" altLang="en-US"/>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38</a:t>
            </a:fld>
            <a:endParaRPr lang="ko-KR" altLang="en-US"/>
          </a:p>
        </p:txBody>
      </p:sp>
    </p:spTree>
    <p:extLst>
      <p:ext uri="{BB962C8B-B14F-4D97-AF65-F5344CB8AC3E}">
        <p14:creationId xmlns:p14="http://schemas.microsoft.com/office/powerpoint/2010/main" val="497318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en-US" altLang="ko-KR" sz="1200" b="0" i="0" kern="1200" dirty="0" smtClean="0">
                <a:solidFill>
                  <a:schemeClr val="tx1"/>
                </a:solidFill>
                <a:effectLst/>
                <a:latin typeface="+mn-lt"/>
                <a:ea typeface="+mn-ea"/>
                <a:cs typeface="+mn-cs"/>
              </a:rPr>
              <a:t>React</a:t>
            </a:r>
            <a:r>
              <a:rPr lang="ko-KR" altLang="en-US" sz="1200" b="0" i="0" kern="1200" smtClean="0">
                <a:solidFill>
                  <a:schemeClr val="tx1"/>
                </a:solidFill>
                <a:effectLst/>
                <a:latin typeface="+mn-lt"/>
                <a:ea typeface="+mn-ea"/>
                <a:cs typeface="+mn-cs"/>
              </a:rPr>
              <a:t>는 페이스북에서 개발한 유저인터페이스 라이브러리로서 개발자로 하여금 재사용 가능한 </a:t>
            </a:r>
            <a:r>
              <a:rPr lang="en-US" altLang="ko-KR" sz="1200" b="0" i="0" kern="1200" dirty="0" smtClean="0">
                <a:solidFill>
                  <a:schemeClr val="tx1"/>
                </a:solidFill>
                <a:effectLst/>
                <a:latin typeface="+mn-lt"/>
                <a:ea typeface="+mn-ea"/>
                <a:cs typeface="+mn-cs"/>
              </a:rPr>
              <a:t>UI</a:t>
            </a:r>
            <a:r>
              <a:rPr lang="ko-KR" altLang="en-US" sz="1200" b="0" i="0" kern="1200" smtClean="0">
                <a:solidFill>
                  <a:schemeClr val="tx1"/>
                </a:solidFill>
                <a:effectLst/>
                <a:latin typeface="+mn-lt"/>
                <a:ea typeface="+mn-ea"/>
                <a:cs typeface="+mn-cs"/>
              </a:rPr>
              <a:t>를 생성 할 수 있게 해줍니다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이 라이브러리는 현재 페이스북</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인스타그램</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야후</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넷플릭스를 포함한 많은 큰 서비스에서 사용되고 있습니다</a:t>
            </a:r>
            <a:r>
              <a:rPr lang="en-US" altLang="ko-KR" sz="1200" b="0" i="0" kern="1200" dirty="0" smtClean="0">
                <a:solidFill>
                  <a:schemeClr val="tx1"/>
                </a:solidFill>
                <a:effectLst/>
                <a:latin typeface="+mn-lt"/>
                <a:ea typeface="+mn-ea"/>
                <a:cs typeface="+mn-cs"/>
              </a:rPr>
              <a:t>.</a:t>
            </a:r>
          </a:p>
          <a:p>
            <a:pPr fontAlgn="base"/>
            <a:r>
              <a:rPr lang="ko-KR" altLang="en-US" sz="1200" b="0" i="0" kern="1200" dirty="0" smtClean="0">
                <a:solidFill>
                  <a:schemeClr val="tx1"/>
                </a:solidFill>
                <a:effectLst/>
                <a:latin typeface="+mn-lt"/>
                <a:ea typeface="+mn-ea"/>
                <a:cs typeface="+mn-cs"/>
              </a:rPr>
              <a:t>이 라이브러리는 </a:t>
            </a:r>
            <a:r>
              <a:rPr lang="en-US" altLang="ko-KR" sz="1200" b="0" i="0" kern="1200" dirty="0" smtClean="0">
                <a:solidFill>
                  <a:schemeClr val="tx1"/>
                </a:solidFill>
                <a:effectLst/>
                <a:latin typeface="+mn-lt"/>
                <a:ea typeface="+mn-ea"/>
                <a:cs typeface="+mn-cs"/>
              </a:rPr>
              <a:t>Virtual DOM </a:t>
            </a:r>
            <a:r>
              <a:rPr lang="ko-KR" altLang="en-US" sz="1200" b="0" i="0" kern="1200" smtClean="0">
                <a:solidFill>
                  <a:schemeClr val="tx1"/>
                </a:solidFill>
                <a:effectLst/>
                <a:latin typeface="+mn-lt"/>
                <a:ea typeface="+mn-ea"/>
                <a:cs typeface="+mn-cs"/>
              </a:rPr>
              <a:t>이라는 개념을 사용하여 상태의 변함에 따라 선택적으로 유저인터페이스를 렌더링합니다</a:t>
            </a:r>
            <a:r>
              <a:rPr lang="en-US" altLang="ko-KR" sz="1200" b="0" i="0" kern="1200" dirty="0" smtClean="0">
                <a:solidFill>
                  <a:schemeClr val="tx1"/>
                </a:solidFill>
                <a:effectLst/>
                <a:latin typeface="+mn-lt"/>
                <a:ea typeface="+mn-ea"/>
                <a:cs typeface="+mn-cs"/>
              </a:rPr>
              <a:t>.</a:t>
            </a:r>
            <a:br>
              <a:rPr lang="en-US" altLang="ko-KR" sz="1200" b="0" i="0" kern="1200" dirty="0" smtClean="0">
                <a:solidFill>
                  <a:schemeClr val="tx1"/>
                </a:solidFill>
                <a:effectLst/>
                <a:latin typeface="+mn-lt"/>
                <a:ea typeface="+mn-ea"/>
                <a:cs typeface="+mn-cs"/>
              </a:rPr>
            </a:br>
            <a:r>
              <a:rPr lang="ko-KR" altLang="en-US" sz="1200" b="0" i="0" kern="1200" smtClean="0">
                <a:solidFill>
                  <a:schemeClr val="tx1"/>
                </a:solidFill>
                <a:effectLst/>
                <a:latin typeface="+mn-lt"/>
                <a:ea typeface="+mn-ea"/>
                <a:cs typeface="+mn-cs"/>
              </a:rPr>
              <a:t>따라서</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최소한의 </a:t>
            </a:r>
            <a:r>
              <a:rPr lang="en-US" altLang="ko-KR" sz="1200" b="0" i="0" kern="1200" dirty="0" smtClean="0">
                <a:solidFill>
                  <a:schemeClr val="tx1"/>
                </a:solidFill>
                <a:effectLst/>
                <a:latin typeface="+mn-lt"/>
                <a:ea typeface="+mn-ea"/>
                <a:cs typeface="+mn-cs"/>
              </a:rPr>
              <a:t>DOM </a:t>
            </a:r>
            <a:r>
              <a:rPr lang="ko-KR" altLang="en-US" sz="1200" b="0" i="0" kern="1200" smtClean="0">
                <a:solidFill>
                  <a:schemeClr val="tx1"/>
                </a:solidFill>
                <a:effectLst/>
                <a:latin typeface="+mn-lt"/>
                <a:ea typeface="+mn-ea"/>
                <a:cs typeface="+mn-cs"/>
              </a:rPr>
              <a:t>처리로 컴포넌트들을 업데이트 할 수 있게 해줍니다</a:t>
            </a:r>
            <a:r>
              <a:rPr lang="en-US" altLang="ko-KR" sz="1200" b="0" i="0" kern="1200" dirty="0" smtClean="0">
                <a:solidFill>
                  <a:schemeClr val="tx1"/>
                </a:solidFill>
                <a:effectLst/>
                <a:latin typeface="+mn-lt"/>
                <a:ea typeface="+mn-ea"/>
                <a:cs typeface="+mn-cs"/>
              </a:rPr>
              <a:t>.</a:t>
            </a:r>
          </a:p>
          <a:p>
            <a:pPr fontAlgn="base"/>
            <a:endParaRPr lang="en-US" altLang="ko-KR" b="1" dirty="0" smtClean="0"/>
          </a:p>
          <a:p>
            <a:pPr fontAlgn="base"/>
            <a:endParaRPr lang="en-US" altLang="ko-KR" b="1" dirty="0" smtClean="0"/>
          </a:p>
          <a:p>
            <a:pPr fontAlgn="base"/>
            <a:r>
              <a:rPr lang="en-US" altLang="ko-KR" b="1" dirty="0" smtClean="0"/>
              <a:t>Virtual DOM</a:t>
            </a:r>
            <a:r>
              <a:rPr lang="ko-KR" altLang="en-US" smtClean="0"/>
              <a:t> 을 사용합니다</a:t>
            </a:r>
          </a:p>
          <a:p>
            <a:pPr fontAlgn="base"/>
            <a:r>
              <a:rPr lang="en-US" altLang="ko-KR" b="1" dirty="0" smtClean="0"/>
              <a:t>JSX</a:t>
            </a:r>
            <a:r>
              <a:rPr lang="en-US" altLang="ko-KR" dirty="0" smtClean="0"/>
              <a:t>: JSX </a:t>
            </a:r>
            <a:r>
              <a:rPr lang="ko-KR" altLang="en-US" smtClean="0"/>
              <a:t>는 </a:t>
            </a:r>
            <a:r>
              <a:rPr lang="en-US" altLang="ko-KR" dirty="0" smtClean="0"/>
              <a:t>JavaScript </a:t>
            </a:r>
            <a:r>
              <a:rPr lang="ko-KR" altLang="en-US" smtClean="0"/>
              <a:t>의 확장 문법입니다</a:t>
            </a:r>
            <a:r>
              <a:rPr lang="en-US" altLang="ko-KR" dirty="0" smtClean="0"/>
              <a:t>. DOM </a:t>
            </a:r>
            <a:r>
              <a:rPr lang="ko-KR" altLang="en-US" smtClean="0"/>
              <a:t>엘리먼트들을 만들 때 </a:t>
            </a:r>
            <a:r>
              <a:rPr lang="en-US" altLang="ko-KR" dirty="0" smtClean="0"/>
              <a:t>JavaScript </a:t>
            </a:r>
            <a:r>
              <a:rPr lang="ko-KR" altLang="en-US" smtClean="0"/>
              <a:t>형식으로 작성해야 하는 것을</a:t>
            </a:r>
            <a:r>
              <a:rPr lang="en-US" altLang="ko-KR" dirty="0" smtClean="0"/>
              <a:t>, XML </a:t>
            </a:r>
            <a:r>
              <a:rPr lang="ko-KR" altLang="en-US" smtClean="0"/>
              <a:t>과 비슷한 형태로 작성할 수 있게 해줍니다</a:t>
            </a:r>
            <a:r>
              <a:rPr lang="en-US" altLang="ko-KR" dirty="0" smtClean="0"/>
              <a:t>. </a:t>
            </a:r>
            <a:r>
              <a:rPr lang="ko-KR" altLang="en-US" smtClean="0"/>
              <a:t>이를 사용하는것은 권장사항이고 필수는 아닙니다</a:t>
            </a:r>
            <a:r>
              <a:rPr lang="en-US" altLang="ko-KR" dirty="0" smtClean="0"/>
              <a:t>. </a:t>
            </a:r>
            <a:r>
              <a:rPr lang="ko-KR" altLang="en-US" smtClean="0"/>
              <a:t>하지만 사용하지 않으면 좀 불편합니다</a:t>
            </a:r>
            <a:r>
              <a:rPr lang="en-US" altLang="ko-KR" dirty="0" smtClean="0"/>
              <a:t>.</a:t>
            </a:r>
          </a:p>
          <a:p>
            <a:pPr fontAlgn="base"/>
            <a:r>
              <a:rPr lang="en-US" altLang="ko-KR" b="1" dirty="0" smtClean="0"/>
              <a:t>Components</a:t>
            </a:r>
            <a:r>
              <a:rPr lang="ko-KR" altLang="en-US" smtClean="0"/>
              <a:t> </a:t>
            </a:r>
            <a:r>
              <a:rPr lang="en-US" altLang="ko-KR" dirty="0" smtClean="0"/>
              <a:t>React</a:t>
            </a:r>
            <a:r>
              <a:rPr lang="ko-KR" altLang="en-US" smtClean="0"/>
              <a:t>는 모두 </a:t>
            </a:r>
            <a:r>
              <a:rPr lang="en-US" altLang="ko-KR" dirty="0" smtClean="0"/>
              <a:t>Component </a:t>
            </a:r>
            <a:r>
              <a:rPr lang="ko-KR" altLang="en-US" smtClean="0"/>
              <a:t>에 대한 것 입니다</a:t>
            </a:r>
            <a:r>
              <a:rPr lang="en-US" altLang="ko-KR" dirty="0" smtClean="0"/>
              <a:t>. React </a:t>
            </a:r>
            <a:r>
              <a:rPr lang="ko-KR" altLang="en-US" smtClean="0"/>
              <a:t>개발을 할 때는 모든 것을 </a:t>
            </a:r>
            <a:r>
              <a:rPr lang="en-US" altLang="ko-KR" dirty="0" smtClean="0"/>
              <a:t>Component </a:t>
            </a:r>
            <a:r>
              <a:rPr lang="ko-KR" altLang="en-US" smtClean="0"/>
              <a:t>로서 생각해야 합니다</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39</a:t>
            </a:fld>
            <a:endParaRPr lang="ko-KR" altLang="en-US"/>
          </a:p>
        </p:txBody>
      </p:sp>
    </p:spTree>
    <p:extLst>
      <p:ext uri="{BB962C8B-B14F-4D97-AF65-F5344CB8AC3E}">
        <p14:creationId xmlns:p14="http://schemas.microsoft.com/office/powerpoint/2010/main" val="1394590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200" dirty="0" err="1" smtClean="0">
                <a:solidFill>
                  <a:schemeClr val="tx1"/>
                </a:solidFill>
                <a:effectLst/>
                <a:latin typeface="+mn-lt"/>
                <a:ea typeface="+mn-ea"/>
                <a:cs typeface="+mn-cs"/>
              </a:rPr>
              <a:t>리액트</a:t>
            </a:r>
            <a:r>
              <a:rPr lang="ko-KR" altLang="ko-KR" sz="1200" kern="1200" dirty="0" smtClean="0">
                <a:solidFill>
                  <a:schemeClr val="tx1"/>
                </a:solidFill>
                <a:effectLst/>
                <a:latin typeface="+mn-lt"/>
                <a:ea typeface="+mn-ea"/>
                <a:cs typeface="+mn-cs"/>
              </a:rPr>
              <a:t> 홈페이지</a:t>
            </a:r>
            <a:r>
              <a:rPr lang="en-US" altLang="ko-KR" sz="1200" kern="120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hlinkClick r:id="rId3"/>
              </a:rPr>
              <a:t>https://facebook.github.io/react/index.html</a:t>
            </a:r>
            <a:r>
              <a:rPr lang="ko-KR" altLang="ko-KR" sz="1200" kern="1200" smtClean="0">
                <a:solidFill>
                  <a:schemeClr val="tx1"/>
                </a:solidFill>
                <a:effectLst/>
                <a:latin typeface="+mn-lt"/>
                <a:ea typeface="+mn-ea"/>
                <a:cs typeface="+mn-cs"/>
              </a:rPr>
              <a:t>에서는 리액트 주요 특징으로써 다음과 같이</a:t>
            </a:r>
            <a:r>
              <a:rPr lang="en-US" altLang="ko-KR" sz="1200" kern="1200" dirty="0" smtClean="0">
                <a:solidFill>
                  <a:schemeClr val="tx1"/>
                </a:solidFill>
                <a:effectLst/>
                <a:latin typeface="+mn-lt"/>
                <a:ea typeface="+mn-ea"/>
                <a:cs typeface="+mn-cs"/>
              </a:rPr>
              <a:t> 3</a:t>
            </a:r>
            <a:r>
              <a:rPr lang="ko-KR" altLang="ko-KR" sz="1200" kern="1200" smtClean="0">
                <a:solidFill>
                  <a:schemeClr val="tx1"/>
                </a:solidFill>
                <a:effectLst/>
                <a:latin typeface="+mn-lt"/>
                <a:ea typeface="+mn-ea"/>
                <a:cs typeface="+mn-cs"/>
              </a:rPr>
              <a:t>가지를 언급하고 있습니다</a:t>
            </a:r>
            <a:r>
              <a:rPr lang="en-US" altLang="ko-KR" sz="1200" kern="1200" dirty="0" smtClean="0">
                <a:solidFill>
                  <a:schemeClr val="tx1"/>
                </a:solidFill>
                <a:effectLst/>
                <a:latin typeface="+mn-lt"/>
                <a:ea typeface="+mn-ea"/>
                <a:cs typeface="+mn-cs"/>
              </a:rPr>
              <a:t>.</a:t>
            </a:r>
            <a:endParaRPr lang="ko-KR" altLang="ko-KR" sz="1200" kern="120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40</a:t>
            </a:fld>
            <a:endParaRPr lang="ko-KR" altLang="en-US"/>
          </a:p>
        </p:txBody>
      </p:sp>
    </p:spTree>
    <p:extLst>
      <p:ext uri="{BB962C8B-B14F-4D97-AF65-F5344CB8AC3E}">
        <p14:creationId xmlns:p14="http://schemas.microsoft.com/office/powerpoint/2010/main" val="588335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    /* </a:t>
            </a:r>
            <a:r>
              <a:rPr lang="ko-KR" altLang="ko-KR" sz="1200" kern="1200" smtClean="0">
                <a:solidFill>
                  <a:schemeClr val="tx1"/>
                </a:solidFill>
                <a:effectLst/>
                <a:latin typeface="+mn-lt"/>
                <a:ea typeface="+mn-ea"/>
                <a:cs typeface="+mn-cs"/>
              </a:rPr>
              <a:t>리액트 컴포넌트를 구성하기 위해 필요한 라이브러리</a:t>
            </a:r>
            <a:r>
              <a:rPr lang="en-US" altLang="ko-KR" sz="1200" kern="1200" dirty="0" smtClean="0">
                <a:solidFill>
                  <a:schemeClr val="tx1"/>
                </a:solidFill>
                <a:effectLst/>
                <a:latin typeface="+mn-lt"/>
                <a:ea typeface="+mn-ea"/>
                <a:cs typeface="+mn-cs"/>
              </a:rPr>
              <a:t> */</a:t>
            </a:r>
            <a:endParaRPr lang="ko-KR" altLang="ko-KR" sz="1200" kern="1200" smtClean="0">
              <a:solidFill>
                <a:schemeClr val="tx1"/>
              </a:solidFill>
              <a:effectLst/>
              <a:latin typeface="+mn-lt"/>
              <a:ea typeface="+mn-ea"/>
              <a:cs typeface="+mn-cs"/>
            </a:endParaRPr>
          </a:p>
          <a:p>
            <a:pPr latinLnBrk="0"/>
            <a:endParaRPr lang="en-US" altLang="ko-KR" dirty="0" smtClean="0"/>
          </a:p>
          <a:p>
            <a:pPr latinLnBrk="0"/>
            <a:r>
              <a:rPr lang="en-US" altLang="ko-KR" dirty="0" smtClean="0"/>
              <a:t>&lt;script </a:t>
            </a:r>
            <a:r>
              <a:rPr lang="en-US" altLang="ko-KR" dirty="0" err="1" smtClean="0"/>
              <a:t>src</a:t>
            </a:r>
            <a:r>
              <a:rPr lang="en-US" altLang="ko-KR" dirty="0" smtClean="0"/>
              <a:t>="</a:t>
            </a:r>
            <a:r>
              <a:rPr lang="en-US" altLang="ko-KR" u="sng" dirty="0" smtClean="0">
                <a:hlinkClick r:id="rId3"/>
              </a:rPr>
              <a:t>https://unpkg.com/react@15.3.2/</a:t>
            </a:r>
            <a:r>
              <a:rPr lang="en-US" altLang="ko-KR" u="sng" dirty="0" err="1" smtClean="0">
                <a:hlinkClick r:id="rId3"/>
              </a:rPr>
              <a:t>dist</a:t>
            </a:r>
            <a:r>
              <a:rPr lang="en-US" altLang="ko-KR" u="sng" dirty="0" smtClean="0">
                <a:hlinkClick r:id="rId3"/>
              </a:rPr>
              <a:t>/react.js"</a:t>
            </a:r>
            <a:r>
              <a:rPr lang="en-US" altLang="ko-KR" dirty="0" smtClean="0"/>
              <a:t>&gt;&lt;/script&gt;</a:t>
            </a:r>
            <a:endParaRPr lang="ko-KR" altLang="ko-KR" smtClean="0"/>
          </a:p>
          <a:p>
            <a:pPr latinLnBrk="0"/>
            <a:r>
              <a:rPr lang="en-US" altLang="ko-KR" dirty="0" smtClean="0"/>
              <a:t>    /* </a:t>
            </a:r>
            <a:r>
              <a:rPr lang="ko-KR" altLang="ko-KR" smtClean="0"/>
              <a:t>리액트 컴포넌트를 가지고</a:t>
            </a:r>
            <a:r>
              <a:rPr lang="en-US" altLang="ko-KR" dirty="0" smtClean="0"/>
              <a:t> DOM </a:t>
            </a:r>
            <a:r>
              <a:rPr lang="ko-KR" altLang="ko-KR" smtClean="0"/>
              <a:t>요소들을 구성하기 위한 라이브러리</a:t>
            </a:r>
            <a:r>
              <a:rPr lang="en-US" altLang="ko-KR" dirty="0" smtClean="0"/>
              <a:t> */</a:t>
            </a:r>
            <a:endParaRPr lang="ko-KR" altLang="ko-KR" smtClean="0"/>
          </a:p>
          <a:p>
            <a:pPr latinLnBrk="0"/>
            <a:r>
              <a:rPr lang="en-US" altLang="ko-KR" dirty="0" smtClean="0"/>
              <a:t>    &lt;script </a:t>
            </a:r>
            <a:r>
              <a:rPr lang="en-US" altLang="ko-KR" dirty="0" err="1" smtClean="0"/>
              <a:t>src</a:t>
            </a:r>
            <a:r>
              <a:rPr lang="en-US" altLang="ko-KR" dirty="0" smtClean="0"/>
              <a:t>="</a:t>
            </a:r>
            <a:r>
              <a:rPr lang="en-US" altLang="ko-KR" u="sng" dirty="0" smtClean="0">
                <a:hlinkClick r:id="rId4"/>
              </a:rPr>
              <a:t>https://unpkg.com/react-dom@15.3.2/</a:t>
            </a:r>
            <a:r>
              <a:rPr lang="en-US" altLang="ko-KR" u="sng" dirty="0" err="1" smtClean="0">
                <a:hlinkClick r:id="rId4"/>
              </a:rPr>
              <a:t>dist</a:t>
            </a:r>
            <a:r>
              <a:rPr lang="en-US" altLang="ko-KR" u="sng" dirty="0" smtClean="0">
                <a:hlinkClick r:id="rId4"/>
              </a:rPr>
              <a:t>/react-dom.js"</a:t>
            </a:r>
            <a:r>
              <a:rPr lang="en-US" altLang="ko-KR" dirty="0" smtClean="0"/>
              <a:t>&gt;&lt;/script&gt;</a:t>
            </a:r>
            <a:endParaRPr lang="ko-KR" altLang="ko-KR" smtClean="0"/>
          </a:p>
          <a:p>
            <a:pPr latinLnBrk="0"/>
            <a:r>
              <a:rPr lang="en-US" altLang="ko-KR" dirty="0" smtClean="0"/>
              <a:t>    /* JSX</a:t>
            </a:r>
            <a:r>
              <a:rPr lang="ko-KR" altLang="ko-KR" smtClean="0"/>
              <a:t>를 브라우저가 인식할 수 있도록 순수 자바스크립트로 변환해주는 라이브러리</a:t>
            </a:r>
            <a:r>
              <a:rPr lang="en-US" altLang="ko-KR" dirty="0" smtClean="0"/>
              <a:t> */</a:t>
            </a:r>
            <a:endParaRPr lang="ko-KR" altLang="ko-KR" smtClean="0"/>
          </a:p>
          <a:p>
            <a:pPr latinLnBrk="0"/>
            <a:r>
              <a:rPr lang="en-US" altLang="ko-KR" dirty="0" smtClean="0"/>
              <a:t>    &lt;script </a:t>
            </a:r>
            <a:r>
              <a:rPr lang="en-US" altLang="ko-KR" dirty="0" err="1" smtClean="0"/>
              <a:t>src</a:t>
            </a:r>
            <a:r>
              <a:rPr lang="en-US" altLang="ko-KR" dirty="0" smtClean="0"/>
              <a:t>="</a:t>
            </a:r>
            <a:r>
              <a:rPr lang="en-US" altLang="ko-KR" u="sng" dirty="0" smtClean="0">
                <a:hlinkClick r:id="rId5"/>
              </a:rPr>
              <a:t>https://unpkg.com/babel-core@5.8.38/browser.min.js"</a:t>
            </a:r>
            <a:r>
              <a:rPr lang="en-US" altLang="ko-KR" dirty="0" smtClean="0"/>
              <a:t>&gt;&lt;/script&gt;</a:t>
            </a:r>
            <a:endParaRPr lang="ko-KR" altLang="ko-KR" smtClean="0"/>
          </a:p>
          <a:p>
            <a:endParaRPr lang="en-US" altLang="ko-KR" dirty="0" smtClean="0"/>
          </a:p>
          <a:p>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200" dirty="0" err="1" smtClean="0">
                <a:solidFill>
                  <a:schemeClr val="tx1"/>
                </a:solidFill>
                <a:effectLst/>
                <a:latin typeface="+mn-lt"/>
                <a:ea typeface="+mn-ea"/>
                <a:cs typeface="+mn-cs"/>
              </a:rPr>
              <a:t>리액트에서는</a:t>
            </a:r>
            <a:r>
              <a:rPr lang="ko-KR" altLang="ko-KR" sz="1200" kern="1200" dirty="0" smtClean="0">
                <a:solidFill>
                  <a:schemeClr val="tx1"/>
                </a:solidFill>
                <a:effectLst/>
                <a:latin typeface="+mn-lt"/>
                <a:ea typeface="+mn-ea"/>
                <a:cs typeface="+mn-cs"/>
              </a:rPr>
              <a:t> 선택적으로</a:t>
            </a:r>
            <a:r>
              <a:rPr lang="en-US" altLang="ko-KR" sz="1200" kern="1200" dirty="0" smtClean="0">
                <a:solidFill>
                  <a:schemeClr val="tx1"/>
                </a:solidFill>
                <a:effectLst/>
                <a:latin typeface="+mn-lt"/>
                <a:ea typeface="+mn-ea"/>
                <a:cs typeface="+mn-cs"/>
              </a:rPr>
              <a:t> XML </a:t>
            </a:r>
            <a:r>
              <a:rPr lang="ko-KR" altLang="ko-KR" sz="1200" kern="1200" smtClean="0">
                <a:solidFill>
                  <a:schemeClr val="tx1"/>
                </a:solidFill>
                <a:effectLst/>
                <a:latin typeface="+mn-lt"/>
                <a:ea typeface="+mn-ea"/>
                <a:cs typeface="+mn-cs"/>
              </a:rPr>
              <a:t>형식과 유사한</a:t>
            </a:r>
            <a:r>
              <a:rPr lang="en-US" altLang="ko-KR" sz="1200" kern="1200" dirty="0" smtClean="0">
                <a:solidFill>
                  <a:schemeClr val="tx1"/>
                </a:solidFill>
                <a:effectLst/>
                <a:latin typeface="+mn-lt"/>
                <a:ea typeface="+mn-ea"/>
                <a:cs typeface="+mn-cs"/>
              </a:rPr>
              <a:t> JSX(JavaScript XML)</a:t>
            </a:r>
            <a:r>
              <a:rPr lang="ko-KR" altLang="ko-KR" sz="1200" kern="1200" smtClean="0">
                <a:solidFill>
                  <a:schemeClr val="tx1"/>
                </a:solidFill>
                <a:effectLst/>
                <a:latin typeface="+mn-lt"/>
                <a:ea typeface="+mn-ea"/>
                <a:cs typeface="+mn-cs"/>
              </a:rPr>
              <a:t>을 이용해서</a:t>
            </a:r>
            <a:r>
              <a:rPr lang="en-US" altLang="ko-KR" sz="1200" kern="1200" dirty="0" smtClean="0">
                <a:solidFill>
                  <a:schemeClr val="tx1"/>
                </a:solidFill>
                <a:effectLst/>
                <a:latin typeface="+mn-lt"/>
                <a:ea typeface="+mn-ea"/>
                <a:cs typeface="+mn-cs"/>
              </a:rPr>
              <a:t> UI</a:t>
            </a:r>
            <a:r>
              <a:rPr lang="ko-KR" altLang="ko-KR" sz="1200" kern="1200" smtClean="0">
                <a:solidFill>
                  <a:schemeClr val="tx1"/>
                </a:solidFill>
                <a:effectLst/>
                <a:latin typeface="+mn-lt"/>
                <a:ea typeface="+mn-ea"/>
                <a:cs typeface="+mn-cs"/>
              </a:rPr>
              <a:t>를 기술 할 수 있도록 하였습니다</a:t>
            </a:r>
            <a:endParaRPr lang="en-US" altLang="ko-KR" sz="1200" kern="1200" dirty="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smtClean="0">
                <a:solidFill>
                  <a:schemeClr val="tx1"/>
                </a:solidFill>
                <a:effectLst/>
                <a:latin typeface="+mn-lt"/>
                <a:ea typeface="+mn-ea"/>
                <a:cs typeface="+mn-cs"/>
              </a:rPr>
              <a:t>JSX </a:t>
            </a:r>
            <a:r>
              <a:rPr lang="ko-KR" altLang="en-US" sz="1200" b="0" i="0" kern="1200" smtClean="0">
                <a:solidFill>
                  <a:schemeClr val="tx1"/>
                </a:solidFill>
                <a:effectLst/>
                <a:latin typeface="+mn-lt"/>
                <a:ea typeface="+mn-ea"/>
                <a:cs typeface="+mn-cs"/>
              </a:rPr>
              <a:t>는 </a:t>
            </a:r>
            <a:r>
              <a:rPr lang="en-US" altLang="ko-KR" sz="1200" b="0" i="0" kern="1200" dirty="0" smtClean="0">
                <a:solidFill>
                  <a:schemeClr val="tx1"/>
                </a:solidFill>
                <a:effectLst/>
                <a:latin typeface="+mn-lt"/>
                <a:ea typeface="+mn-ea"/>
                <a:cs typeface="+mn-cs"/>
              </a:rPr>
              <a:t>JavaScript </a:t>
            </a:r>
            <a:r>
              <a:rPr lang="ko-KR" altLang="en-US" sz="1200" b="0" i="0" kern="1200" smtClean="0">
                <a:solidFill>
                  <a:schemeClr val="tx1"/>
                </a:solidFill>
                <a:effectLst/>
                <a:latin typeface="+mn-lt"/>
                <a:ea typeface="+mn-ea"/>
                <a:cs typeface="+mn-cs"/>
              </a:rPr>
              <a:t>의 확장 문법입니다</a:t>
            </a:r>
            <a:r>
              <a:rPr lang="en-US" altLang="ko-KR" sz="1200" b="0" i="0" kern="1200" dirty="0" smtClean="0">
                <a:solidFill>
                  <a:schemeClr val="tx1"/>
                </a:solidFill>
                <a:effectLst/>
                <a:latin typeface="+mn-lt"/>
                <a:ea typeface="+mn-ea"/>
                <a:cs typeface="+mn-cs"/>
              </a:rPr>
              <a:t>. DOM </a:t>
            </a:r>
            <a:r>
              <a:rPr lang="ko-KR" altLang="en-US" sz="1200" b="0" i="0" kern="1200" smtClean="0">
                <a:solidFill>
                  <a:schemeClr val="tx1"/>
                </a:solidFill>
                <a:effectLst/>
                <a:latin typeface="+mn-lt"/>
                <a:ea typeface="+mn-ea"/>
                <a:cs typeface="+mn-cs"/>
              </a:rPr>
              <a:t>엘리먼트들을 만들 때 </a:t>
            </a:r>
            <a:r>
              <a:rPr lang="en-US" altLang="ko-KR" sz="1200" b="0" i="0" kern="1200" dirty="0" smtClean="0">
                <a:solidFill>
                  <a:schemeClr val="tx1"/>
                </a:solidFill>
                <a:effectLst/>
                <a:latin typeface="+mn-lt"/>
                <a:ea typeface="+mn-ea"/>
                <a:cs typeface="+mn-cs"/>
              </a:rPr>
              <a:t>JavaScript </a:t>
            </a:r>
            <a:r>
              <a:rPr lang="ko-KR" altLang="en-US" sz="1200" b="0" i="0" kern="1200" smtClean="0">
                <a:solidFill>
                  <a:schemeClr val="tx1"/>
                </a:solidFill>
                <a:effectLst/>
                <a:latin typeface="+mn-lt"/>
                <a:ea typeface="+mn-ea"/>
                <a:cs typeface="+mn-cs"/>
              </a:rPr>
              <a:t>형식으로 작성해야 하는 것을</a:t>
            </a:r>
            <a:r>
              <a:rPr lang="en-US" altLang="ko-KR" sz="1200" b="0" i="0" kern="1200" dirty="0" smtClean="0">
                <a:solidFill>
                  <a:schemeClr val="tx1"/>
                </a:solidFill>
                <a:effectLst/>
                <a:latin typeface="+mn-lt"/>
                <a:ea typeface="+mn-ea"/>
                <a:cs typeface="+mn-cs"/>
              </a:rPr>
              <a:t>, XML </a:t>
            </a:r>
            <a:r>
              <a:rPr lang="ko-KR" altLang="en-US" sz="1200" b="0" i="0" kern="1200" smtClean="0">
                <a:solidFill>
                  <a:schemeClr val="tx1"/>
                </a:solidFill>
                <a:effectLst/>
                <a:latin typeface="+mn-lt"/>
                <a:ea typeface="+mn-ea"/>
                <a:cs typeface="+mn-cs"/>
              </a:rPr>
              <a:t>과 비슷한 형태로 작성할 수 있게 해줍니다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이를 사용하는것은 권장사항이고 필수는 아닙니다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하지만 사용하지 않으면 좀 불편합니다</a:t>
            </a:r>
            <a:r>
              <a:rPr lang="en-US" altLang="ko-KR" sz="1200" b="0" i="0" kern="1200" dirty="0" smtClean="0">
                <a:solidFill>
                  <a:schemeClr val="tx1"/>
                </a:solidFill>
                <a:effectLst/>
                <a:latin typeface="+mn-lt"/>
                <a:ea typeface="+mn-ea"/>
                <a:cs typeface="+mn-cs"/>
              </a:rPr>
              <a:t>.</a:t>
            </a:r>
          </a:p>
          <a:p>
            <a:r>
              <a:rPr lang="ko-KR" altLang="ko-KR" sz="1200" kern="1200" dirty="0" smtClean="0">
                <a:solidFill>
                  <a:schemeClr val="tx1"/>
                </a:solidFill>
                <a:effectLst/>
                <a:latin typeface="+mn-lt"/>
                <a:ea typeface="+mn-ea"/>
                <a:cs typeface="+mn-cs"/>
              </a:rPr>
              <a:t>웹 디자이너나 웹 개발자들에게 친숙한</a:t>
            </a:r>
            <a:r>
              <a:rPr lang="en-US" altLang="ko-KR" sz="1200" kern="1200" dirty="0" smtClean="0">
                <a:solidFill>
                  <a:schemeClr val="tx1"/>
                </a:solidFill>
                <a:effectLst/>
                <a:latin typeface="+mn-lt"/>
                <a:ea typeface="+mn-ea"/>
                <a:cs typeface="+mn-cs"/>
              </a:rPr>
              <a:t> HTML </a:t>
            </a:r>
            <a:r>
              <a:rPr lang="ko-KR" altLang="ko-KR" sz="1200" kern="1200" smtClean="0">
                <a:solidFill>
                  <a:schemeClr val="tx1"/>
                </a:solidFill>
                <a:effectLst/>
                <a:latin typeface="+mn-lt"/>
                <a:ea typeface="+mn-ea"/>
                <a:cs typeface="+mn-cs"/>
              </a:rPr>
              <a:t>태그들처럼 표현되어 이해도가 높습니다</a:t>
            </a:r>
            <a:r>
              <a:rPr lang="en-US" altLang="ko-KR" sz="1200" kern="1200" dirty="0" smtClean="0">
                <a:solidFill>
                  <a:schemeClr val="tx1"/>
                </a:solidFill>
                <a:effectLst/>
                <a:latin typeface="+mn-lt"/>
                <a:ea typeface="+mn-ea"/>
                <a:cs typeface="+mn-cs"/>
              </a:rPr>
              <a:t>. </a:t>
            </a:r>
          </a:p>
          <a:p>
            <a:endParaRPr lang="en-US" altLang="ko-KR" sz="1200" kern="1200" dirty="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200" dirty="0" smtClean="0">
                <a:solidFill>
                  <a:schemeClr val="tx1"/>
                </a:solidFill>
                <a:effectLst/>
                <a:latin typeface="+mn-lt"/>
                <a:ea typeface="+mn-ea"/>
                <a:cs typeface="+mn-cs"/>
              </a:rPr>
              <a:t>앞에 설명한</a:t>
            </a:r>
            <a:r>
              <a:rPr lang="en-US" altLang="ko-KR" sz="1200" kern="1200" dirty="0" smtClean="0">
                <a:solidFill>
                  <a:schemeClr val="tx1"/>
                </a:solidFill>
                <a:effectLst/>
                <a:latin typeface="+mn-lt"/>
                <a:ea typeface="+mn-ea"/>
                <a:cs typeface="+mn-cs"/>
              </a:rPr>
              <a:t> Timer </a:t>
            </a:r>
            <a:r>
              <a:rPr lang="ko-KR" altLang="ko-KR" sz="1200" kern="1200" smtClean="0">
                <a:solidFill>
                  <a:schemeClr val="tx1"/>
                </a:solidFill>
                <a:effectLst/>
                <a:latin typeface="+mn-lt"/>
                <a:ea typeface="+mn-ea"/>
                <a:cs typeface="+mn-cs"/>
              </a:rPr>
              <a:t>화면 구성을</a:t>
            </a:r>
            <a:r>
              <a:rPr lang="en-US" altLang="ko-KR" sz="1200" kern="1200" dirty="0" smtClean="0">
                <a:solidFill>
                  <a:schemeClr val="tx1"/>
                </a:solidFill>
                <a:effectLst/>
                <a:latin typeface="+mn-lt"/>
                <a:ea typeface="+mn-ea"/>
                <a:cs typeface="+mn-cs"/>
              </a:rPr>
              <a:t> JSX</a:t>
            </a:r>
            <a:r>
              <a:rPr lang="ko-KR" altLang="ko-KR" sz="1200" kern="1200" smtClean="0">
                <a:solidFill>
                  <a:schemeClr val="tx1"/>
                </a:solidFill>
                <a:effectLst/>
                <a:latin typeface="+mn-lt"/>
                <a:ea typeface="+mn-ea"/>
                <a:cs typeface="+mn-cs"/>
              </a:rPr>
              <a:t>로 구현한다면 다음과 같이 됩니다</a:t>
            </a:r>
            <a:r>
              <a:rPr lang="en-US" altLang="ko-KR" sz="1200" kern="1200" dirty="0" smtClean="0">
                <a:solidFill>
                  <a:schemeClr val="tx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1200" dirty="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'&lt;div&gt;Seconds Elapsed: 0&lt;/div&gt;' UI </a:t>
            </a:r>
            <a:r>
              <a:rPr lang="ko-KR" altLang="ko-KR" sz="1200" kern="1200" smtClean="0">
                <a:solidFill>
                  <a:schemeClr val="tx1"/>
                </a:solidFill>
                <a:effectLst/>
                <a:latin typeface="+mn-lt"/>
                <a:ea typeface="+mn-ea"/>
                <a:cs typeface="+mn-cs"/>
              </a:rPr>
              <a:t>구성을</a:t>
            </a:r>
            <a:r>
              <a:rPr lang="en-US" altLang="ko-KR" sz="1200" kern="1200" dirty="0" smtClean="0">
                <a:solidFill>
                  <a:schemeClr val="tx1"/>
                </a:solidFill>
                <a:effectLst/>
                <a:latin typeface="+mn-lt"/>
                <a:ea typeface="+mn-ea"/>
                <a:cs typeface="+mn-cs"/>
              </a:rPr>
              <a:t> 'id'</a:t>
            </a:r>
            <a:r>
              <a:rPr lang="ko-KR" altLang="ko-KR" sz="1200" kern="1200" smtClean="0">
                <a:solidFill>
                  <a:schemeClr val="tx1"/>
                </a:solidFill>
                <a:effectLst/>
                <a:latin typeface="+mn-lt"/>
                <a:ea typeface="+mn-ea"/>
                <a:cs typeface="+mn-cs"/>
              </a:rPr>
              <a:t>가</a:t>
            </a:r>
            <a:r>
              <a:rPr lang="en-US" altLang="ko-KR" sz="1200" kern="1200" dirty="0" smtClean="0">
                <a:solidFill>
                  <a:schemeClr val="tx1"/>
                </a:solidFill>
                <a:effectLst/>
                <a:latin typeface="+mn-lt"/>
                <a:ea typeface="+mn-ea"/>
                <a:cs typeface="+mn-cs"/>
              </a:rPr>
              <a:t> 'example'</a:t>
            </a:r>
            <a:r>
              <a:rPr lang="ko-KR" altLang="ko-KR" sz="1200" kern="1200" smtClean="0">
                <a:solidFill>
                  <a:schemeClr val="tx1"/>
                </a:solidFill>
                <a:effectLst/>
                <a:latin typeface="+mn-lt"/>
                <a:ea typeface="+mn-ea"/>
                <a:cs typeface="+mn-cs"/>
              </a:rPr>
              <a:t>인</a:t>
            </a:r>
            <a:r>
              <a:rPr lang="en-US" altLang="ko-KR" sz="1200" kern="1200" dirty="0" smtClean="0">
                <a:solidFill>
                  <a:schemeClr val="tx1"/>
                </a:solidFill>
                <a:effectLst/>
                <a:latin typeface="+mn-lt"/>
                <a:ea typeface="+mn-ea"/>
                <a:cs typeface="+mn-cs"/>
              </a:rPr>
              <a:t> DOM </a:t>
            </a:r>
            <a:r>
              <a:rPr lang="ko-KR" altLang="ko-KR" sz="1200" kern="1200" smtClean="0">
                <a:solidFill>
                  <a:schemeClr val="tx1"/>
                </a:solidFill>
                <a:effectLst/>
                <a:latin typeface="+mn-lt"/>
                <a:ea typeface="+mn-ea"/>
                <a:cs typeface="+mn-cs"/>
              </a:rPr>
              <a:t>요소가 포함하고 있었는데</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리액트를 사용한 위 예제에서는</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ReactDOM.render</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함수의 첫 번째 파라미터로</a:t>
            </a:r>
            <a:r>
              <a:rPr lang="en-US" altLang="ko-KR" sz="1200" kern="1200" dirty="0" smtClean="0">
                <a:solidFill>
                  <a:schemeClr val="tx1"/>
                </a:solidFill>
                <a:effectLst/>
                <a:latin typeface="+mn-lt"/>
                <a:ea typeface="+mn-ea"/>
                <a:cs typeface="+mn-cs"/>
              </a:rPr>
              <a:t> UI </a:t>
            </a:r>
            <a:r>
              <a:rPr lang="ko-KR" altLang="ko-KR" sz="1200" kern="1200" smtClean="0">
                <a:solidFill>
                  <a:schemeClr val="tx1"/>
                </a:solidFill>
                <a:effectLst/>
                <a:latin typeface="+mn-lt"/>
                <a:ea typeface="+mn-ea"/>
                <a:cs typeface="+mn-cs"/>
              </a:rPr>
              <a:t>구성을 넘겨주고 있습니다</a:t>
            </a:r>
            <a:r>
              <a:rPr lang="en-US" altLang="ko-KR" sz="1200" kern="1200" dirty="0" smtClean="0">
                <a:solidFill>
                  <a:schemeClr val="tx1"/>
                </a:solidFill>
                <a:effectLst/>
                <a:latin typeface="+mn-lt"/>
                <a:ea typeface="+mn-ea"/>
                <a:cs typeface="+mn-cs"/>
              </a:rPr>
              <a:t>. </a:t>
            </a:r>
            <a:endParaRPr lang="ko-KR" altLang="ko-KR" sz="1200" kern="120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42</a:t>
            </a:fld>
            <a:endParaRPr lang="ko-KR" altLang="en-US"/>
          </a:p>
        </p:txBody>
      </p:sp>
    </p:spTree>
    <p:extLst>
      <p:ext uri="{BB962C8B-B14F-4D97-AF65-F5344CB8AC3E}">
        <p14:creationId xmlns:p14="http://schemas.microsoft.com/office/powerpoint/2010/main" val="2389667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JSX</a:t>
            </a:r>
            <a:r>
              <a:rPr lang="ko-KR" altLang="ko-KR" sz="1200" kern="1200" smtClean="0">
                <a:solidFill>
                  <a:schemeClr val="tx1"/>
                </a:solidFill>
                <a:effectLst/>
                <a:latin typeface="+mn-lt"/>
                <a:ea typeface="+mn-ea"/>
                <a:cs typeface="+mn-cs"/>
              </a:rPr>
              <a:t>를 사용해서 직관적이고 손쉽게</a:t>
            </a:r>
            <a:r>
              <a:rPr lang="en-US" altLang="ko-KR" sz="1200" kern="1200" dirty="0" smtClean="0">
                <a:solidFill>
                  <a:schemeClr val="tx1"/>
                </a:solidFill>
                <a:effectLst/>
                <a:latin typeface="+mn-lt"/>
                <a:ea typeface="+mn-ea"/>
                <a:cs typeface="+mn-cs"/>
              </a:rPr>
              <a:t> UI</a:t>
            </a:r>
            <a:r>
              <a:rPr lang="ko-KR" altLang="ko-KR" sz="1200" kern="1200" smtClean="0">
                <a:solidFill>
                  <a:schemeClr val="tx1"/>
                </a:solidFill>
                <a:effectLst/>
                <a:latin typeface="+mn-lt"/>
                <a:ea typeface="+mn-ea"/>
                <a:cs typeface="+mn-cs"/>
              </a:rPr>
              <a:t>를 구성할 </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43</a:t>
            </a:fld>
            <a:endParaRPr lang="ko-KR" altLang="en-US"/>
          </a:p>
        </p:txBody>
      </p:sp>
    </p:spTree>
    <p:extLst>
      <p:ext uri="{BB962C8B-B14F-4D97-AF65-F5344CB8AC3E}">
        <p14:creationId xmlns:p14="http://schemas.microsoft.com/office/powerpoint/2010/main" val="2263108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t" latinLnBrk="0"/>
            <a:r>
              <a:rPr lang="ko-KR" altLang="ko-KR" sz="1200" kern="1200" dirty="0" err="1" smtClean="0">
                <a:solidFill>
                  <a:schemeClr val="tx1"/>
                </a:solidFill>
                <a:effectLst/>
                <a:latin typeface="+mn-lt"/>
                <a:ea typeface="+mn-ea"/>
                <a:cs typeface="+mn-cs"/>
              </a:rPr>
              <a:t>리액트를</a:t>
            </a:r>
            <a:r>
              <a:rPr lang="ko-KR" altLang="ko-KR" sz="1200" kern="1200" dirty="0" smtClean="0">
                <a:solidFill>
                  <a:schemeClr val="tx1"/>
                </a:solidFill>
                <a:effectLst/>
                <a:latin typeface="+mn-lt"/>
                <a:ea typeface="+mn-ea"/>
                <a:cs typeface="+mn-cs"/>
              </a:rPr>
              <a:t> 사용하면</a:t>
            </a:r>
            <a:r>
              <a:rPr lang="en-US" altLang="ko-KR" sz="1200" kern="1200" dirty="0" smtClean="0">
                <a:solidFill>
                  <a:schemeClr val="tx1"/>
                </a:solidFill>
                <a:effectLst/>
                <a:latin typeface="+mn-lt"/>
                <a:ea typeface="+mn-ea"/>
                <a:cs typeface="+mn-cs"/>
              </a:rPr>
              <a:t> UI </a:t>
            </a:r>
            <a:r>
              <a:rPr lang="ko-KR" altLang="ko-KR" sz="1200" kern="1200" smtClean="0">
                <a:solidFill>
                  <a:schemeClr val="tx1"/>
                </a:solidFill>
                <a:effectLst/>
                <a:latin typeface="+mn-lt"/>
                <a:ea typeface="+mn-ea"/>
                <a:cs typeface="+mn-cs"/>
              </a:rPr>
              <a:t>구성을 컴포넌트로 만들 수 있어</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복잡하고 규모가 큰</a:t>
            </a:r>
            <a:r>
              <a:rPr lang="en-US" altLang="ko-KR" sz="1200" kern="1200" dirty="0" smtClean="0">
                <a:solidFill>
                  <a:schemeClr val="tx1"/>
                </a:solidFill>
                <a:effectLst/>
                <a:latin typeface="+mn-lt"/>
                <a:ea typeface="+mn-ea"/>
                <a:cs typeface="+mn-cs"/>
              </a:rPr>
              <a:t> UI</a:t>
            </a:r>
            <a:r>
              <a:rPr lang="ko-KR" altLang="ko-KR" sz="1200" kern="1200" smtClean="0">
                <a:solidFill>
                  <a:schemeClr val="tx1"/>
                </a:solidFill>
                <a:effectLst/>
                <a:latin typeface="+mn-lt"/>
                <a:ea typeface="+mn-ea"/>
                <a:cs typeface="+mn-cs"/>
              </a:rPr>
              <a:t>를 포함한 앱도 쉽게 구조화 할 수 있습니다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우리가 만들고 있는</a:t>
            </a:r>
            <a:r>
              <a:rPr lang="en-US" altLang="ko-KR" sz="1200" kern="1200" dirty="0" smtClean="0">
                <a:solidFill>
                  <a:schemeClr val="tx1"/>
                </a:solidFill>
                <a:effectLst/>
                <a:latin typeface="+mn-lt"/>
                <a:ea typeface="+mn-ea"/>
                <a:cs typeface="+mn-cs"/>
              </a:rPr>
              <a:t> Timer </a:t>
            </a:r>
            <a:r>
              <a:rPr lang="ko-KR" altLang="ko-KR" sz="1200" kern="1200" smtClean="0">
                <a:solidFill>
                  <a:schemeClr val="tx1"/>
                </a:solidFill>
                <a:effectLst/>
                <a:latin typeface="+mn-lt"/>
                <a:ea typeface="+mn-ea"/>
                <a:cs typeface="+mn-cs"/>
              </a:rPr>
              <a:t>앱의</a:t>
            </a:r>
            <a:r>
              <a:rPr lang="en-US" altLang="ko-KR" sz="1200" kern="1200" dirty="0" smtClean="0">
                <a:solidFill>
                  <a:schemeClr val="tx1"/>
                </a:solidFill>
                <a:effectLst/>
                <a:latin typeface="+mn-lt"/>
                <a:ea typeface="+mn-ea"/>
                <a:cs typeface="+mn-cs"/>
              </a:rPr>
              <a:t> JSX </a:t>
            </a:r>
            <a:r>
              <a:rPr lang="ko-KR" altLang="ko-KR" sz="1200" kern="1200" smtClean="0">
                <a:solidFill>
                  <a:schemeClr val="tx1"/>
                </a:solidFill>
                <a:effectLst/>
                <a:latin typeface="+mn-lt"/>
                <a:ea typeface="+mn-ea"/>
                <a:cs typeface="+mn-cs"/>
              </a:rPr>
              <a:t>부분</a:t>
            </a:r>
            <a:r>
              <a:rPr lang="en-US" altLang="ko-KR" sz="1200" kern="1200" dirty="0" smtClean="0">
                <a:solidFill>
                  <a:schemeClr val="tx1"/>
                </a:solidFill>
                <a:effectLst/>
                <a:latin typeface="+mn-lt"/>
                <a:ea typeface="+mn-ea"/>
                <a:cs typeface="+mn-cs"/>
              </a:rPr>
              <a:t>(</a:t>
            </a:r>
            <a:r>
              <a:rPr lang="ko-KR" altLang="ko-KR" sz="1200" kern="1200" smtClean="0">
                <a:solidFill>
                  <a:schemeClr val="tx1"/>
                </a:solidFill>
                <a:effectLst/>
                <a:latin typeface="+mn-lt"/>
                <a:ea typeface="+mn-ea"/>
                <a:cs typeface="+mn-cs"/>
              </a:rPr>
              <a:t>아래</a:t>
            </a:r>
            <a:r>
              <a:rPr lang="en-US" altLang="ko-KR" sz="1200" kern="1200" dirty="0" smtClean="0">
                <a:solidFill>
                  <a:schemeClr val="tx1"/>
                </a:solidFill>
                <a:effectLst/>
                <a:latin typeface="+mn-lt"/>
                <a:ea typeface="+mn-ea"/>
                <a:cs typeface="+mn-cs"/>
              </a:rPr>
              <a:t>)</a:t>
            </a:r>
            <a:r>
              <a:rPr lang="ko-KR" altLang="ko-KR" sz="1200" kern="1200" smtClean="0">
                <a:solidFill>
                  <a:schemeClr val="tx1"/>
                </a:solidFill>
                <a:effectLst/>
                <a:latin typeface="+mn-lt"/>
                <a:ea typeface="+mn-ea"/>
                <a:cs typeface="+mn-cs"/>
              </a:rPr>
              <a:t>을 컴포넌트로 바꾸어 보겠습니다</a:t>
            </a:r>
            <a:r>
              <a:rPr lang="en-US" altLang="ko-KR" sz="1200" kern="1200" dirty="0" smtClean="0">
                <a:solidFill>
                  <a:schemeClr val="tx1"/>
                </a:solidFill>
                <a:effectLst/>
                <a:latin typeface="+mn-lt"/>
                <a:ea typeface="+mn-ea"/>
                <a:cs typeface="+mn-cs"/>
              </a:rPr>
              <a:t>.</a:t>
            </a:r>
          </a:p>
          <a:p>
            <a:pPr fontAlgn="t" latinLnBrk="0"/>
            <a:endParaRPr lang="en-US" altLang="ko-KR" sz="1200" kern="1200" dirty="0" smtClean="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ko-KR" altLang="ko-KR" sz="1200" kern="1200" dirty="0" err="1" smtClean="0">
                <a:solidFill>
                  <a:schemeClr val="tx1"/>
                </a:solidFill>
                <a:effectLst/>
                <a:latin typeface="+mn-lt"/>
                <a:ea typeface="+mn-ea"/>
                <a:cs typeface="+mn-cs"/>
              </a:rPr>
              <a:t>리액트에서는</a:t>
            </a:r>
            <a:r>
              <a:rPr lang="ko-KR" altLang="ko-KR" sz="1200" kern="1200" dirty="0" smtClean="0">
                <a:solidFill>
                  <a:schemeClr val="tx1"/>
                </a:solidFill>
                <a:effectLst/>
                <a:latin typeface="+mn-lt"/>
                <a:ea typeface="+mn-ea"/>
                <a:cs typeface="+mn-cs"/>
              </a:rPr>
              <a:t> 컴포넌트를 정의하기 위해서</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React.createClass</a:t>
            </a:r>
            <a:r>
              <a:rPr lang="en-US" altLang="ko-KR" sz="1200" kern="1200" dirty="0" smtClean="0">
                <a:solidFill>
                  <a:schemeClr val="tx1"/>
                </a:solidFill>
                <a:effectLst/>
                <a:latin typeface="+mn-lt"/>
                <a:ea typeface="+mn-ea"/>
                <a:cs typeface="+mn-cs"/>
              </a:rPr>
              <a:t>()</a:t>
            </a:r>
            <a:r>
              <a:rPr lang="ko-KR" altLang="ko-KR" sz="1200" kern="1200" smtClean="0">
                <a:solidFill>
                  <a:schemeClr val="tx1"/>
                </a:solidFill>
                <a:effectLst/>
                <a:latin typeface="+mn-lt"/>
                <a:ea typeface="+mn-ea"/>
                <a:cs typeface="+mn-cs"/>
              </a:rPr>
              <a:t>라는</a:t>
            </a:r>
            <a:r>
              <a:rPr lang="en-US" altLang="ko-KR" sz="1200" kern="1200" dirty="0" smtClean="0">
                <a:solidFill>
                  <a:schemeClr val="tx1"/>
                </a:solidFill>
                <a:effectLst/>
                <a:latin typeface="+mn-lt"/>
                <a:ea typeface="+mn-ea"/>
                <a:cs typeface="+mn-cs"/>
              </a:rPr>
              <a:t> API</a:t>
            </a:r>
            <a:r>
              <a:rPr lang="ko-KR" altLang="ko-KR" sz="1200" kern="1200" smtClean="0">
                <a:solidFill>
                  <a:schemeClr val="tx1"/>
                </a:solidFill>
                <a:effectLst/>
                <a:latin typeface="+mn-lt"/>
                <a:ea typeface="+mn-ea"/>
                <a:cs typeface="+mn-cs"/>
              </a:rPr>
              <a:t>를 제공합니다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이 함수는</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컴포넌트화 하고 싶었던</a:t>
            </a:r>
            <a:r>
              <a:rPr lang="en-US" altLang="ko-KR" sz="1200" kern="1200" dirty="0" smtClean="0">
                <a:solidFill>
                  <a:schemeClr val="tx1"/>
                </a:solidFill>
                <a:effectLst/>
                <a:latin typeface="+mn-lt"/>
                <a:ea typeface="+mn-ea"/>
                <a:cs typeface="+mn-cs"/>
              </a:rPr>
              <a:t> JSX</a:t>
            </a:r>
            <a:r>
              <a:rPr lang="ko-KR" altLang="ko-KR" sz="1200" kern="1200" smtClean="0">
                <a:solidFill>
                  <a:schemeClr val="tx1"/>
                </a:solidFill>
                <a:effectLst/>
                <a:latin typeface="+mn-lt"/>
                <a:ea typeface="+mn-ea"/>
                <a:cs typeface="+mn-cs"/>
              </a:rPr>
              <a:t>를 반환하는</a:t>
            </a:r>
            <a:r>
              <a:rPr lang="en-US" altLang="ko-KR" sz="1200" kern="1200" dirty="0" smtClean="0">
                <a:solidFill>
                  <a:schemeClr val="tx1"/>
                </a:solidFill>
                <a:effectLst/>
                <a:latin typeface="+mn-lt"/>
                <a:ea typeface="+mn-ea"/>
                <a:cs typeface="+mn-cs"/>
              </a:rPr>
              <a:t> render() </a:t>
            </a:r>
            <a:r>
              <a:rPr lang="ko-KR" altLang="ko-KR" sz="1200" kern="1200" smtClean="0">
                <a:solidFill>
                  <a:schemeClr val="tx1"/>
                </a:solidFill>
                <a:effectLst/>
                <a:latin typeface="+mn-lt"/>
                <a:ea typeface="+mn-ea"/>
                <a:cs typeface="+mn-cs"/>
              </a:rPr>
              <a:t>함수를</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가진</a:t>
            </a:r>
            <a:r>
              <a:rPr lang="en-US" altLang="ko-KR" sz="1200" kern="1200" dirty="0" smtClean="0">
                <a:solidFill>
                  <a:schemeClr val="tx1"/>
                </a:solidFill>
                <a:effectLst/>
                <a:latin typeface="+mn-lt"/>
                <a:ea typeface="+mn-ea"/>
                <a:cs typeface="+mn-cs"/>
              </a:rPr>
              <a:t> object</a:t>
            </a:r>
            <a:r>
              <a:rPr lang="ko-KR" altLang="ko-KR" sz="1200" kern="1200" smtClean="0">
                <a:solidFill>
                  <a:schemeClr val="tx1"/>
                </a:solidFill>
                <a:effectLst/>
                <a:latin typeface="+mn-lt"/>
                <a:ea typeface="+mn-ea"/>
                <a:cs typeface="+mn-cs"/>
              </a:rPr>
              <a:t>를 파라미터로 갖습니다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아래는</a:t>
            </a:r>
            <a:r>
              <a:rPr lang="en-US" altLang="ko-KR" sz="1200" kern="1200" dirty="0" smtClean="0">
                <a:solidFill>
                  <a:schemeClr val="tx1"/>
                </a:solidFill>
                <a:effectLst/>
                <a:latin typeface="+mn-lt"/>
                <a:ea typeface="+mn-ea"/>
                <a:cs typeface="+mn-cs"/>
              </a:rPr>
              <a:t> Timer </a:t>
            </a:r>
            <a:r>
              <a:rPr lang="ko-KR" altLang="ko-KR" sz="1200" kern="1200" smtClean="0">
                <a:solidFill>
                  <a:schemeClr val="tx1"/>
                </a:solidFill>
                <a:effectLst/>
                <a:latin typeface="+mn-lt"/>
                <a:ea typeface="+mn-ea"/>
                <a:cs typeface="+mn-cs"/>
              </a:rPr>
              <a:t>컴포넌트를</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React.createClass</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라는</a:t>
            </a:r>
            <a:r>
              <a:rPr lang="en-US" altLang="ko-KR" sz="1200" kern="1200" dirty="0" smtClean="0">
                <a:solidFill>
                  <a:schemeClr val="tx1"/>
                </a:solidFill>
                <a:effectLst/>
                <a:latin typeface="+mn-lt"/>
                <a:ea typeface="+mn-ea"/>
                <a:cs typeface="+mn-cs"/>
              </a:rPr>
              <a:t> API</a:t>
            </a:r>
            <a:r>
              <a:rPr lang="ko-KR" altLang="ko-KR" sz="1200" kern="1200" smtClean="0">
                <a:solidFill>
                  <a:schemeClr val="tx1"/>
                </a:solidFill>
                <a:effectLst/>
                <a:latin typeface="+mn-lt"/>
                <a:ea typeface="+mn-ea"/>
                <a:cs typeface="+mn-cs"/>
              </a:rPr>
              <a:t>를 통해 만들어 본 예시입니다</a:t>
            </a:r>
            <a:r>
              <a:rPr lang="en-US" altLang="ko-KR" sz="1200" kern="1200" dirty="0" smtClean="0">
                <a:solidFill>
                  <a:schemeClr val="tx1"/>
                </a:solidFill>
                <a:effectLst/>
                <a:latin typeface="+mn-lt"/>
                <a:ea typeface="+mn-ea"/>
                <a:cs typeface="+mn-cs"/>
              </a:rPr>
              <a:t>.</a:t>
            </a:r>
            <a:endParaRPr lang="ko-KR" altLang="ko-KR" sz="1200" kern="1200" smtClean="0">
              <a:solidFill>
                <a:schemeClr val="tx1"/>
              </a:solidFill>
              <a:effectLst/>
              <a:latin typeface="+mn-lt"/>
              <a:ea typeface="+mn-ea"/>
              <a:cs typeface="+mn-cs"/>
            </a:endParaRPr>
          </a:p>
          <a:p>
            <a:pPr fontAlgn="t" latinLnBrk="0"/>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44</a:t>
            </a:fld>
            <a:endParaRPr lang="ko-KR" altLang="en-US"/>
          </a:p>
        </p:txBody>
      </p:sp>
    </p:spTree>
    <p:extLst>
      <p:ext uri="{BB962C8B-B14F-4D97-AF65-F5344CB8AC3E}">
        <p14:creationId xmlns:p14="http://schemas.microsoft.com/office/powerpoint/2010/main" val="3359085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https://poly-mail.appspot.com/</a:t>
            </a:r>
          </a:p>
          <a:p>
            <a:endParaRPr lang="en-US" altLang="ko-KR" dirty="0" smtClean="0"/>
          </a:p>
          <a:p>
            <a:pPr fontAlgn="t" latinLnBrk="0"/>
            <a:r>
              <a:rPr lang="ko-KR" altLang="ko-KR" sz="1200" kern="1200" dirty="0" smtClean="0">
                <a:solidFill>
                  <a:schemeClr val="tx1"/>
                </a:solidFill>
                <a:effectLst/>
                <a:latin typeface="+mn-lt"/>
                <a:ea typeface="+mn-ea"/>
                <a:cs typeface="+mn-cs"/>
              </a:rPr>
              <a:t>비행기 안에서 인터넷 연결이 되지 않은 노트북으로도</a:t>
            </a:r>
            <a:r>
              <a:rPr lang="en-US" altLang="ko-KR" sz="1200" kern="1200" dirty="0" smtClean="0">
                <a:solidFill>
                  <a:schemeClr val="tx1"/>
                </a:solidFill>
                <a:effectLst/>
                <a:latin typeface="+mn-lt"/>
                <a:ea typeface="+mn-ea"/>
                <a:cs typeface="+mn-cs"/>
              </a:rPr>
              <a:t> MS </a:t>
            </a:r>
            <a:r>
              <a:rPr lang="ko-KR" altLang="ko-KR" sz="1200" kern="1200" smtClean="0">
                <a:solidFill>
                  <a:schemeClr val="tx1"/>
                </a:solidFill>
                <a:effectLst/>
                <a:latin typeface="+mn-lt"/>
                <a:ea typeface="+mn-ea"/>
                <a:cs typeface="+mn-cs"/>
              </a:rPr>
              <a:t>아웃룩을 띄우면 저장된 메일 관리나 새 메일 작성을 할 수 있는데</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현재 웹메일은 그렇게 할 수 없습니다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브라우저 안에서 돌아가지만 인터넷이 끊겨도 이미 저장된 메일을 읽고</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분류를 지정하거나 회신을 작성해 놓으면</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다시 인터넷에 연결됐을 때 그 처리가 가능한 웹 메일 서비스가 있다면 어떨까요</a:t>
            </a:r>
            <a:r>
              <a:rPr lang="en-US" altLang="ko-KR" sz="1200" kern="1200" dirty="0" smtClean="0">
                <a:solidFill>
                  <a:schemeClr val="tx1"/>
                </a:solidFill>
                <a:effectLst/>
                <a:latin typeface="+mn-lt"/>
                <a:ea typeface="+mn-ea"/>
                <a:cs typeface="+mn-cs"/>
              </a:rPr>
              <a:t>? </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4</a:t>
            </a:fld>
            <a:endParaRPr lang="ko-KR" altLang="en-US"/>
          </a:p>
        </p:txBody>
      </p:sp>
    </p:spTree>
    <p:extLst>
      <p:ext uri="{BB962C8B-B14F-4D97-AF65-F5344CB8AC3E}">
        <p14:creationId xmlns:p14="http://schemas.microsoft.com/office/powerpoint/2010/main" val="1079703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200" dirty="0" err="1" smtClean="0">
                <a:solidFill>
                  <a:schemeClr val="tx1"/>
                </a:solidFill>
                <a:effectLst/>
                <a:latin typeface="+mn-lt"/>
                <a:ea typeface="+mn-ea"/>
                <a:cs typeface="+mn-cs"/>
              </a:rPr>
              <a:t>리액트</a:t>
            </a:r>
            <a:r>
              <a:rPr lang="ko-KR" altLang="ko-KR" sz="1200" kern="1200" dirty="0" smtClean="0">
                <a:solidFill>
                  <a:schemeClr val="tx1"/>
                </a:solidFill>
                <a:effectLst/>
                <a:latin typeface="+mn-lt"/>
                <a:ea typeface="+mn-ea"/>
                <a:cs typeface="+mn-cs"/>
              </a:rPr>
              <a:t> 홈페이지</a:t>
            </a:r>
            <a:r>
              <a:rPr lang="en-US" altLang="ko-KR" sz="1200" kern="120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hlinkClick r:id="rId3"/>
              </a:rPr>
              <a:t>https://facebook.github.io/react/index.html</a:t>
            </a:r>
            <a:r>
              <a:rPr lang="ko-KR" altLang="ko-KR" sz="1200" kern="1200" smtClean="0">
                <a:solidFill>
                  <a:schemeClr val="tx1"/>
                </a:solidFill>
                <a:effectLst/>
                <a:latin typeface="+mn-lt"/>
                <a:ea typeface="+mn-ea"/>
                <a:cs typeface="+mn-cs"/>
              </a:rPr>
              <a:t>에서는 리액트 주요 특징으로써 다음과 같이</a:t>
            </a:r>
            <a:r>
              <a:rPr lang="en-US" altLang="ko-KR" sz="1200" kern="1200" dirty="0" smtClean="0">
                <a:solidFill>
                  <a:schemeClr val="tx1"/>
                </a:solidFill>
                <a:effectLst/>
                <a:latin typeface="+mn-lt"/>
                <a:ea typeface="+mn-ea"/>
                <a:cs typeface="+mn-cs"/>
              </a:rPr>
              <a:t> 3</a:t>
            </a:r>
            <a:r>
              <a:rPr lang="ko-KR" altLang="ko-KR" sz="1200" kern="1200" smtClean="0">
                <a:solidFill>
                  <a:schemeClr val="tx1"/>
                </a:solidFill>
                <a:effectLst/>
                <a:latin typeface="+mn-lt"/>
                <a:ea typeface="+mn-ea"/>
                <a:cs typeface="+mn-cs"/>
              </a:rPr>
              <a:t>가지를 언급하고 있습니다</a:t>
            </a:r>
            <a:r>
              <a:rPr lang="en-US" altLang="ko-KR" sz="1200" kern="1200" dirty="0" smtClean="0">
                <a:solidFill>
                  <a:schemeClr val="tx1"/>
                </a:solidFill>
                <a:effectLst/>
                <a:latin typeface="+mn-lt"/>
                <a:ea typeface="+mn-ea"/>
                <a:cs typeface="+mn-cs"/>
              </a:rPr>
              <a:t>.</a:t>
            </a:r>
            <a:endParaRPr lang="ko-KR" altLang="ko-KR" sz="1200" kern="1200" smtClean="0">
              <a:solidFill>
                <a:schemeClr val="tx1"/>
              </a:solidFill>
              <a:effectLst/>
              <a:latin typeface="+mn-lt"/>
              <a:ea typeface="+mn-ea"/>
              <a:cs typeface="+mn-cs"/>
            </a:endParaRPr>
          </a:p>
          <a:p>
            <a:endParaRPr lang="ko-KR" altLang="en-US"/>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45</a:t>
            </a:fld>
            <a:endParaRPr lang="ko-KR" altLang="en-US"/>
          </a:p>
        </p:txBody>
      </p:sp>
    </p:spTree>
    <p:extLst>
      <p:ext uri="{BB962C8B-B14F-4D97-AF65-F5344CB8AC3E}">
        <p14:creationId xmlns:p14="http://schemas.microsoft.com/office/powerpoint/2010/main" val="175144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t" latinLnBrk="0"/>
            <a:r>
              <a:rPr lang="ko-KR" altLang="ko-KR" sz="1200" kern="1200" dirty="0" err="1" smtClean="0">
                <a:solidFill>
                  <a:schemeClr val="tx1"/>
                </a:solidFill>
                <a:effectLst/>
                <a:latin typeface="+mn-lt"/>
                <a:ea typeface="+mn-ea"/>
                <a:cs typeface="+mn-cs"/>
              </a:rPr>
              <a:t>리액트를</a:t>
            </a:r>
            <a:r>
              <a:rPr lang="ko-KR" altLang="ko-KR" sz="1200" kern="1200" dirty="0" smtClean="0">
                <a:solidFill>
                  <a:schemeClr val="tx1"/>
                </a:solidFill>
                <a:effectLst/>
                <a:latin typeface="+mn-lt"/>
                <a:ea typeface="+mn-ea"/>
                <a:cs typeface="+mn-cs"/>
              </a:rPr>
              <a:t> 사용하면</a:t>
            </a:r>
            <a:r>
              <a:rPr lang="en-US" altLang="ko-KR" sz="1200" kern="1200" dirty="0" smtClean="0">
                <a:solidFill>
                  <a:schemeClr val="tx1"/>
                </a:solidFill>
                <a:effectLst/>
                <a:latin typeface="+mn-lt"/>
                <a:ea typeface="+mn-ea"/>
                <a:cs typeface="+mn-cs"/>
              </a:rPr>
              <a:t> UI </a:t>
            </a:r>
            <a:r>
              <a:rPr lang="ko-KR" altLang="ko-KR" sz="1200" kern="1200" smtClean="0">
                <a:solidFill>
                  <a:schemeClr val="tx1"/>
                </a:solidFill>
                <a:effectLst/>
                <a:latin typeface="+mn-lt"/>
                <a:ea typeface="+mn-ea"/>
                <a:cs typeface="+mn-cs"/>
              </a:rPr>
              <a:t>구성을 컴포넌트로 만들 수 있어</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복잡하고 규모가 큰</a:t>
            </a:r>
            <a:r>
              <a:rPr lang="en-US" altLang="ko-KR" sz="1200" kern="1200" dirty="0" smtClean="0">
                <a:solidFill>
                  <a:schemeClr val="tx1"/>
                </a:solidFill>
                <a:effectLst/>
                <a:latin typeface="+mn-lt"/>
                <a:ea typeface="+mn-ea"/>
                <a:cs typeface="+mn-cs"/>
              </a:rPr>
              <a:t> UI</a:t>
            </a:r>
            <a:r>
              <a:rPr lang="ko-KR" altLang="ko-KR" sz="1200" kern="1200" smtClean="0">
                <a:solidFill>
                  <a:schemeClr val="tx1"/>
                </a:solidFill>
                <a:effectLst/>
                <a:latin typeface="+mn-lt"/>
                <a:ea typeface="+mn-ea"/>
                <a:cs typeface="+mn-cs"/>
              </a:rPr>
              <a:t>를 포함한 앱도 쉽게 구조화 할 수 있습니다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우리가 만들고 있는</a:t>
            </a:r>
            <a:r>
              <a:rPr lang="en-US" altLang="ko-KR" sz="1200" kern="1200" dirty="0" smtClean="0">
                <a:solidFill>
                  <a:schemeClr val="tx1"/>
                </a:solidFill>
                <a:effectLst/>
                <a:latin typeface="+mn-lt"/>
                <a:ea typeface="+mn-ea"/>
                <a:cs typeface="+mn-cs"/>
              </a:rPr>
              <a:t> Timer </a:t>
            </a:r>
            <a:r>
              <a:rPr lang="ko-KR" altLang="ko-KR" sz="1200" kern="1200" smtClean="0">
                <a:solidFill>
                  <a:schemeClr val="tx1"/>
                </a:solidFill>
                <a:effectLst/>
                <a:latin typeface="+mn-lt"/>
                <a:ea typeface="+mn-ea"/>
                <a:cs typeface="+mn-cs"/>
              </a:rPr>
              <a:t>앱의</a:t>
            </a:r>
            <a:r>
              <a:rPr lang="en-US" altLang="ko-KR" sz="1200" kern="1200" dirty="0" smtClean="0">
                <a:solidFill>
                  <a:schemeClr val="tx1"/>
                </a:solidFill>
                <a:effectLst/>
                <a:latin typeface="+mn-lt"/>
                <a:ea typeface="+mn-ea"/>
                <a:cs typeface="+mn-cs"/>
              </a:rPr>
              <a:t> JSX </a:t>
            </a:r>
            <a:r>
              <a:rPr lang="ko-KR" altLang="ko-KR" sz="1200" kern="1200" smtClean="0">
                <a:solidFill>
                  <a:schemeClr val="tx1"/>
                </a:solidFill>
                <a:effectLst/>
                <a:latin typeface="+mn-lt"/>
                <a:ea typeface="+mn-ea"/>
                <a:cs typeface="+mn-cs"/>
              </a:rPr>
              <a:t>부분</a:t>
            </a:r>
            <a:r>
              <a:rPr lang="en-US" altLang="ko-KR" sz="1200" kern="1200" dirty="0" smtClean="0">
                <a:solidFill>
                  <a:schemeClr val="tx1"/>
                </a:solidFill>
                <a:effectLst/>
                <a:latin typeface="+mn-lt"/>
                <a:ea typeface="+mn-ea"/>
                <a:cs typeface="+mn-cs"/>
              </a:rPr>
              <a:t>(</a:t>
            </a:r>
            <a:r>
              <a:rPr lang="ko-KR" altLang="ko-KR" sz="1200" kern="1200" smtClean="0">
                <a:solidFill>
                  <a:schemeClr val="tx1"/>
                </a:solidFill>
                <a:effectLst/>
                <a:latin typeface="+mn-lt"/>
                <a:ea typeface="+mn-ea"/>
                <a:cs typeface="+mn-cs"/>
              </a:rPr>
              <a:t>아래</a:t>
            </a:r>
            <a:r>
              <a:rPr lang="en-US" altLang="ko-KR" sz="1200" kern="1200" dirty="0" smtClean="0">
                <a:solidFill>
                  <a:schemeClr val="tx1"/>
                </a:solidFill>
                <a:effectLst/>
                <a:latin typeface="+mn-lt"/>
                <a:ea typeface="+mn-ea"/>
                <a:cs typeface="+mn-cs"/>
              </a:rPr>
              <a:t>)</a:t>
            </a:r>
            <a:r>
              <a:rPr lang="ko-KR" altLang="ko-KR" sz="1200" kern="1200" smtClean="0">
                <a:solidFill>
                  <a:schemeClr val="tx1"/>
                </a:solidFill>
                <a:effectLst/>
                <a:latin typeface="+mn-lt"/>
                <a:ea typeface="+mn-ea"/>
                <a:cs typeface="+mn-cs"/>
              </a:rPr>
              <a:t>을 컴포넌트로 바꾸어 보겠습니다</a:t>
            </a:r>
            <a:r>
              <a:rPr lang="en-US" altLang="ko-KR" sz="1200" kern="1200" dirty="0" smtClean="0">
                <a:solidFill>
                  <a:schemeClr val="tx1"/>
                </a:solidFill>
                <a:effectLst/>
                <a:latin typeface="+mn-lt"/>
                <a:ea typeface="+mn-ea"/>
                <a:cs typeface="+mn-cs"/>
              </a:rPr>
              <a:t>.</a:t>
            </a:r>
          </a:p>
          <a:p>
            <a:pPr fontAlgn="t" latinLnBrk="0"/>
            <a:endParaRPr lang="en-US" altLang="ko-KR" sz="1200" kern="1200" dirty="0" smtClean="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ko-KR" altLang="ko-KR" sz="1200" kern="1200" dirty="0" err="1" smtClean="0">
                <a:solidFill>
                  <a:schemeClr val="tx1"/>
                </a:solidFill>
                <a:effectLst/>
                <a:latin typeface="+mn-lt"/>
                <a:ea typeface="+mn-ea"/>
                <a:cs typeface="+mn-cs"/>
              </a:rPr>
              <a:t>리액트에서는</a:t>
            </a:r>
            <a:r>
              <a:rPr lang="ko-KR" altLang="ko-KR" sz="1200" kern="1200" dirty="0" smtClean="0">
                <a:solidFill>
                  <a:schemeClr val="tx1"/>
                </a:solidFill>
                <a:effectLst/>
                <a:latin typeface="+mn-lt"/>
                <a:ea typeface="+mn-ea"/>
                <a:cs typeface="+mn-cs"/>
              </a:rPr>
              <a:t> 컴포넌트를 정의하기 위해서</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React.createClass</a:t>
            </a:r>
            <a:r>
              <a:rPr lang="en-US" altLang="ko-KR" sz="1200" kern="1200" dirty="0" smtClean="0">
                <a:solidFill>
                  <a:schemeClr val="tx1"/>
                </a:solidFill>
                <a:effectLst/>
                <a:latin typeface="+mn-lt"/>
                <a:ea typeface="+mn-ea"/>
                <a:cs typeface="+mn-cs"/>
              </a:rPr>
              <a:t>()</a:t>
            </a:r>
            <a:r>
              <a:rPr lang="ko-KR" altLang="ko-KR" sz="1200" kern="1200" smtClean="0">
                <a:solidFill>
                  <a:schemeClr val="tx1"/>
                </a:solidFill>
                <a:effectLst/>
                <a:latin typeface="+mn-lt"/>
                <a:ea typeface="+mn-ea"/>
                <a:cs typeface="+mn-cs"/>
              </a:rPr>
              <a:t>라는</a:t>
            </a:r>
            <a:r>
              <a:rPr lang="en-US" altLang="ko-KR" sz="1200" kern="1200" dirty="0" smtClean="0">
                <a:solidFill>
                  <a:schemeClr val="tx1"/>
                </a:solidFill>
                <a:effectLst/>
                <a:latin typeface="+mn-lt"/>
                <a:ea typeface="+mn-ea"/>
                <a:cs typeface="+mn-cs"/>
              </a:rPr>
              <a:t> API</a:t>
            </a:r>
            <a:r>
              <a:rPr lang="ko-KR" altLang="ko-KR" sz="1200" kern="1200" smtClean="0">
                <a:solidFill>
                  <a:schemeClr val="tx1"/>
                </a:solidFill>
                <a:effectLst/>
                <a:latin typeface="+mn-lt"/>
                <a:ea typeface="+mn-ea"/>
                <a:cs typeface="+mn-cs"/>
              </a:rPr>
              <a:t>를 제공합니다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이 함수는</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컴포넌트화 하고 싶었던</a:t>
            </a:r>
            <a:r>
              <a:rPr lang="en-US" altLang="ko-KR" sz="1200" kern="1200" dirty="0" smtClean="0">
                <a:solidFill>
                  <a:schemeClr val="tx1"/>
                </a:solidFill>
                <a:effectLst/>
                <a:latin typeface="+mn-lt"/>
                <a:ea typeface="+mn-ea"/>
                <a:cs typeface="+mn-cs"/>
              </a:rPr>
              <a:t> JSX</a:t>
            </a:r>
            <a:r>
              <a:rPr lang="ko-KR" altLang="ko-KR" sz="1200" kern="1200" smtClean="0">
                <a:solidFill>
                  <a:schemeClr val="tx1"/>
                </a:solidFill>
                <a:effectLst/>
                <a:latin typeface="+mn-lt"/>
                <a:ea typeface="+mn-ea"/>
                <a:cs typeface="+mn-cs"/>
              </a:rPr>
              <a:t>를 반환하는</a:t>
            </a:r>
            <a:r>
              <a:rPr lang="en-US" altLang="ko-KR" sz="1200" kern="1200" dirty="0" smtClean="0">
                <a:solidFill>
                  <a:schemeClr val="tx1"/>
                </a:solidFill>
                <a:effectLst/>
                <a:latin typeface="+mn-lt"/>
                <a:ea typeface="+mn-ea"/>
                <a:cs typeface="+mn-cs"/>
              </a:rPr>
              <a:t> render() </a:t>
            </a:r>
            <a:r>
              <a:rPr lang="ko-KR" altLang="ko-KR" sz="1200" kern="1200" smtClean="0">
                <a:solidFill>
                  <a:schemeClr val="tx1"/>
                </a:solidFill>
                <a:effectLst/>
                <a:latin typeface="+mn-lt"/>
                <a:ea typeface="+mn-ea"/>
                <a:cs typeface="+mn-cs"/>
              </a:rPr>
              <a:t>함수를</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가진</a:t>
            </a:r>
            <a:r>
              <a:rPr lang="en-US" altLang="ko-KR" sz="1200" kern="1200" dirty="0" smtClean="0">
                <a:solidFill>
                  <a:schemeClr val="tx1"/>
                </a:solidFill>
                <a:effectLst/>
                <a:latin typeface="+mn-lt"/>
                <a:ea typeface="+mn-ea"/>
                <a:cs typeface="+mn-cs"/>
              </a:rPr>
              <a:t> object</a:t>
            </a:r>
            <a:r>
              <a:rPr lang="ko-KR" altLang="ko-KR" sz="1200" kern="1200" smtClean="0">
                <a:solidFill>
                  <a:schemeClr val="tx1"/>
                </a:solidFill>
                <a:effectLst/>
                <a:latin typeface="+mn-lt"/>
                <a:ea typeface="+mn-ea"/>
                <a:cs typeface="+mn-cs"/>
              </a:rPr>
              <a:t>를 파라미터로 갖습니다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아래는</a:t>
            </a:r>
            <a:r>
              <a:rPr lang="en-US" altLang="ko-KR" sz="1200" kern="1200" dirty="0" smtClean="0">
                <a:solidFill>
                  <a:schemeClr val="tx1"/>
                </a:solidFill>
                <a:effectLst/>
                <a:latin typeface="+mn-lt"/>
                <a:ea typeface="+mn-ea"/>
                <a:cs typeface="+mn-cs"/>
              </a:rPr>
              <a:t> Timer </a:t>
            </a:r>
            <a:r>
              <a:rPr lang="ko-KR" altLang="ko-KR" sz="1200" kern="1200" smtClean="0">
                <a:solidFill>
                  <a:schemeClr val="tx1"/>
                </a:solidFill>
                <a:effectLst/>
                <a:latin typeface="+mn-lt"/>
                <a:ea typeface="+mn-ea"/>
                <a:cs typeface="+mn-cs"/>
              </a:rPr>
              <a:t>컴포넌트를</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React.createClass</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라는</a:t>
            </a:r>
            <a:r>
              <a:rPr lang="en-US" altLang="ko-KR" sz="1200" kern="1200" dirty="0" smtClean="0">
                <a:solidFill>
                  <a:schemeClr val="tx1"/>
                </a:solidFill>
                <a:effectLst/>
                <a:latin typeface="+mn-lt"/>
                <a:ea typeface="+mn-ea"/>
                <a:cs typeface="+mn-cs"/>
              </a:rPr>
              <a:t> API</a:t>
            </a:r>
            <a:r>
              <a:rPr lang="ko-KR" altLang="ko-KR" sz="1200" kern="1200" smtClean="0">
                <a:solidFill>
                  <a:schemeClr val="tx1"/>
                </a:solidFill>
                <a:effectLst/>
                <a:latin typeface="+mn-lt"/>
                <a:ea typeface="+mn-ea"/>
                <a:cs typeface="+mn-cs"/>
              </a:rPr>
              <a:t>를 통해 만들어 본 예시입니다</a:t>
            </a:r>
            <a:r>
              <a:rPr lang="en-US" altLang="ko-KR" sz="1200" kern="1200" dirty="0" smtClean="0">
                <a:solidFill>
                  <a:schemeClr val="tx1"/>
                </a:solidFill>
                <a:effectLst/>
                <a:latin typeface="+mn-lt"/>
                <a:ea typeface="+mn-ea"/>
                <a:cs typeface="+mn-cs"/>
              </a:rPr>
              <a:t>.</a:t>
            </a:r>
            <a:endParaRPr lang="ko-KR" altLang="ko-KR" sz="1200" kern="1200" smtClean="0">
              <a:solidFill>
                <a:schemeClr val="tx1"/>
              </a:solidFill>
              <a:effectLst/>
              <a:latin typeface="+mn-lt"/>
              <a:ea typeface="+mn-ea"/>
              <a:cs typeface="+mn-cs"/>
            </a:endParaRPr>
          </a:p>
          <a:p>
            <a:pPr fontAlgn="t" latinLnBrk="0"/>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46</a:t>
            </a:fld>
            <a:endParaRPr lang="ko-KR" altLang="en-US"/>
          </a:p>
        </p:txBody>
      </p:sp>
    </p:spTree>
    <p:extLst>
      <p:ext uri="{BB962C8B-B14F-4D97-AF65-F5344CB8AC3E}">
        <p14:creationId xmlns:p14="http://schemas.microsoft.com/office/powerpoint/2010/main" val="3930499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200" dirty="0" err="1" smtClean="0">
                <a:solidFill>
                  <a:schemeClr val="tx1"/>
                </a:solidFill>
                <a:effectLst/>
                <a:latin typeface="+mn-lt"/>
                <a:ea typeface="+mn-ea"/>
                <a:cs typeface="+mn-cs"/>
              </a:rPr>
              <a:t>리액트</a:t>
            </a:r>
            <a:r>
              <a:rPr lang="ko-KR" altLang="ko-KR" sz="1200" kern="1200" dirty="0" smtClean="0">
                <a:solidFill>
                  <a:schemeClr val="tx1"/>
                </a:solidFill>
                <a:effectLst/>
                <a:latin typeface="+mn-lt"/>
                <a:ea typeface="+mn-ea"/>
                <a:cs typeface="+mn-cs"/>
              </a:rPr>
              <a:t> 홈페이지</a:t>
            </a:r>
            <a:r>
              <a:rPr lang="en-US" altLang="ko-KR" sz="1200" kern="120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hlinkClick r:id="rId3"/>
              </a:rPr>
              <a:t>https://facebook.github.io/react/index.html</a:t>
            </a:r>
            <a:r>
              <a:rPr lang="ko-KR" altLang="ko-KR" sz="1200" kern="1200" smtClean="0">
                <a:solidFill>
                  <a:schemeClr val="tx1"/>
                </a:solidFill>
                <a:effectLst/>
                <a:latin typeface="+mn-lt"/>
                <a:ea typeface="+mn-ea"/>
                <a:cs typeface="+mn-cs"/>
              </a:rPr>
              <a:t>에서는 리액트 주요 특징으로써 다음과 같이</a:t>
            </a:r>
            <a:r>
              <a:rPr lang="en-US" altLang="ko-KR" sz="1200" kern="1200" dirty="0" smtClean="0">
                <a:solidFill>
                  <a:schemeClr val="tx1"/>
                </a:solidFill>
                <a:effectLst/>
                <a:latin typeface="+mn-lt"/>
                <a:ea typeface="+mn-ea"/>
                <a:cs typeface="+mn-cs"/>
              </a:rPr>
              <a:t> 3</a:t>
            </a:r>
            <a:r>
              <a:rPr lang="ko-KR" altLang="ko-KR" sz="1200" kern="1200" smtClean="0">
                <a:solidFill>
                  <a:schemeClr val="tx1"/>
                </a:solidFill>
                <a:effectLst/>
                <a:latin typeface="+mn-lt"/>
                <a:ea typeface="+mn-ea"/>
                <a:cs typeface="+mn-cs"/>
              </a:rPr>
              <a:t>가지를 언급하고 있습니다</a:t>
            </a:r>
            <a:r>
              <a:rPr lang="en-US" altLang="ko-KR" sz="1200" kern="1200" dirty="0" smtClean="0">
                <a:solidFill>
                  <a:schemeClr val="tx1"/>
                </a:solidFill>
                <a:effectLst/>
                <a:latin typeface="+mn-lt"/>
                <a:ea typeface="+mn-ea"/>
                <a:cs typeface="+mn-cs"/>
              </a:rPr>
              <a:t>.</a:t>
            </a:r>
            <a:endParaRPr lang="ko-KR" altLang="ko-KR" sz="1200" kern="1200" smtClean="0">
              <a:solidFill>
                <a:schemeClr val="tx1"/>
              </a:solidFill>
              <a:effectLst/>
              <a:latin typeface="+mn-lt"/>
              <a:ea typeface="+mn-ea"/>
              <a:cs typeface="+mn-cs"/>
            </a:endParaRPr>
          </a:p>
          <a:p>
            <a:endParaRPr lang="ko-KR" altLang="en-US"/>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48</a:t>
            </a:fld>
            <a:endParaRPr lang="ko-KR" altLang="en-US"/>
          </a:p>
        </p:txBody>
      </p:sp>
    </p:spTree>
    <p:extLst>
      <p:ext uri="{BB962C8B-B14F-4D97-AF65-F5344CB8AC3E}">
        <p14:creationId xmlns:p14="http://schemas.microsoft.com/office/powerpoint/2010/main" val="599151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en-US" altLang="ko-KR" sz="1200" b="0" i="0" kern="1200" dirty="0" smtClean="0">
                <a:solidFill>
                  <a:schemeClr val="tx1"/>
                </a:solidFill>
                <a:effectLst/>
                <a:latin typeface="+mn-lt"/>
                <a:ea typeface="+mn-ea"/>
                <a:cs typeface="+mn-cs"/>
              </a:rPr>
              <a:t>HTML </a:t>
            </a:r>
            <a:r>
              <a:rPr lang="ko-KR" altLang="en-US" sz="1200" b="0" i="0" kern="1200" smtClean="0">
                <a:solidFill>
                  <a:schemeClr val="tx1"/>
                </a:solidFill>
                <a:effectLst/>
                <a:latin typeface="+mn-lt"/>
                <a:ea typeface="+mn-ea"/>
                <a:cs typeface="+mn-cs"/>
              </a:rPr>
              <a:t>마크업을 시각적인 형태로 변환을 하는 것은 브라우저의 주 역할이기 때문에</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이를 처리 할 때 컴퓨터 자원이 사용되는 것은 어쩔 수 없습니다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결국엔</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이 문제를 해결하기 위해서 </a:t>
            </a:r>
            <a:r>
              <a:rPr lang="en-US" altLang="ko-KR" sz="1200" b="0" i="0" kern="1200" dirty="0" smtClean="0">
                <a:solidFill>
                  <a:schemeClr val="tx1"/>
                </a:solidFill>
                <a:effectLst/>
                <a:latin typeface="+mn-lt"/>
                <a:ea typeface="+mn-ea"/>
                <a:cs typeface="+mn-cs"/>
              </a:rPr>
              <a:t>DOM </a:t>
            </a:r>
            <a:r>
              <a:rPr lang="ko-KR" altLang="en-US" sz="1200" b="0" i="0" kern="1200" smtClean="0">
                <a:solidFill>
                  <a:schemeClr val="tx1"/>
                </a:solidFill>
                <a:effectLst/>
                <a:latin typeface="+mn-lt"/>
                <a:ea typeface="+mn-ea"/>
                <a:cs typeface="+mn-cs"/>
              </a:rPr>
              <a:t>조작을 아예 안 할 수는 없으니까</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적어도 최소한의 </a:t>
            </a:r>
            <a:r>
              <a:rPr lang="en-US" altLang="ko-KR" sz="1200" b="0" i="0" kern="1200" dirty="0" smtClean="0">
                <a:solidFill>
                  <a:schemeClr val="tx1"/>
                </a:solidFill>
                <a:effectLst/>
                <a:latin typeface="+mn-lt"/>
                <a:ea typeface="+mn-ea"/>
                <a:cs typeface="+mn-cs"/>
              </a:rPr>
              <a:t>DOM </a:t>
            </a:r>
            <a:r>
              <a:rPr lang="ko-KR" altLang="en-US" sz="1200" b="0" i="0" kern="1200" smtClean="0">
                <a:solidFill>
                  <a:schemeClr val="tx1"/>
                </a:solidFill>
                <a:effectLst/>
                <a:latin typeface="+mn-lt"/>
                <a:ea typeface="+mn-ea"/>
                <a:cs typeface="+mn-cs"/>
              </a:rPr>
              <a:t>조작을 통하여 우리의 작업을 처리하는 방식으로 이를 개선 할 수는 있습니다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예를 들어</a:t>
            </a:r>
            <a:r>
              <a:rPr lang="en-US" altLang="ko-KR" sz="1200" b="0" i="0" kern="1200" dirty="0" smtClean="0">
                <a:solidFill>
                  <a:schemeClr val="tx1"/>
                </a:solidFill>
                <a:effectLst/>
                <a:latin typeface="+mn-lt"/>
                <a:ea typeface="+mn-ea"/>
                <a:cs typeface="+mn-cs"/>
              </a:rPr>
              <a:t>, DOM </a:t>
            </a:r>
            <a:r>
              <a:rPr lang="ko-KR" altLang="en-US" sz="1200" b="0" i="0" kern="1200" smtClean="0">
                <a:solidFill>
                  <a:schemeClr val="tx1"/>
                </a:solidFill>
                <a:effectLst/>
                <a:latin typeface="+mn-lt"/>
                <a:ea typeface="+mn-ea"/>
                <a:cs typeface="+mn-cs"/>
              </a:rPr>
              <a:t>업데이트를 </a:t>
            </a:r>
            <a:r>
              <a:rPr lang="en-US" altLang="ko-KR" sz="1200" b="0" i="0" kern="1200" dirty="0" smtClean="0">
                <a:solidFill>
                  <a:schemeClr val="tx1"/>
                </a:solidFill>
                <a:effectLst/>
                <a:latin typeface="+mn-lt"/>
                <a:ea typeface="+mn-ea"/>
                <a:cs typeface="+mn-cs"/>
              </a:rPr>
              <a:t>4</a:t>
            </a:r>
            <a:r>
              <a:rPr lang="ko-KR" altLang="en-US" sz="1200" b="0" i="0" kern="1200" smtClean="0">
                <a:solidFill>
                  <a:schemeClr val="tx1"/>
                </a:solidFill>
                <a:effectLst/>
                <a:latin typeface="+mn-lt"/>
                <a:ea typeface="+mn-ea"/>
                <a:cs typeface="+mn-cs"/>
              </a:rPr>
              <a:t>번 하면 브라우저에서 </a:t>
            </a:r>
            <a:r>
              <a:rPr lang="en-US" altLang="ko-KR" sz="1200" b="0" i="0" kern="1200" dirty="0" smtClean="0">
                <a:solidFill>
                  <a:schemeClr val="tx1"/>
                </a:solidFill>
                <a:effectLst/>
                <a:latin typeface="+mn-lt"/>
                <a:ea typeface="+mn-ea"/>
                <a:cs typeface="+mn-cs"/>
              </a:rPr>
              <a:t>redraw </a:t>
            </a:r>
            <a:r>
              <a:rPr lang="ko-KR" altLang="en-US" sz="1200" b="0" i="0" kern="1200" smtClean="0">
                <a:solidFill>
                  <a:schemeClr val="tx1"/>
                </a:solidFill>
                <a:effectLst/>
                <a:latin typeface="+mn-lt"/>
                <a:ea typeface="+mn-ea"/>
                <a:cs typeface="+mn-cs"/>
              </a:rPr>
              <a:t>과정이 </a:t>
            </a:r>
            <a:r>
              <a:rPr lang="en-US" altLang="ko-KR" sz="1200" b="0" i="0" kern="1200" dirty="0" smtClean="0">
                <a:solidFill>
                  <a:schemeClr val="tx1"/>
                </a:solidFill>
                <a:effectLst/>
                <a:latin typeface="+mn-lt"/>
                <a:ea typeface="+mn-ea"/>
                <a:cs typeface="+mn-cs"/>
              </a:rPr>
              <a:t>4</a:t>
            </a:r>
            <a:r>
              <a:rPr lang="ko-KR" altLang="en-US" sz="1200" b="0" i="0" kern="1200" smtClean="0">
                <a:solidFill>
                  <a:schemeClr val="tx1"/>
                </a:solidFill>
                <a:effectLst/>
                <a:latin typeface="+mn-lt"/>
                <a:ea typeface="+mn-ea"/>
                <a:cs typeface="+mn-cs"/>
              </a:rPr>
              <a:t>번 이뤄지는데</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이를 묶어서 처리하거나</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우리가 원하는 최종 결과에는 영향을 끼치지 않아서 필요하지 않은 업데이트는 생략하게 하면 성능이 많이 개선되겠죠</a:t>
            </a:r>
            <a:r>
              <a:rPr lang="en-US" altLang="ko-KR" sz="1200" b="0" i="0" kern="1200" dirty="0" smtClean="0">
                <a:solidFill>
                  <a:schemeClr val="tx1"/>
                </a:solidFill>
                <a:effectLst/>
                <a:latin typeface="+mn-lt"/>
                <a:ea typeface="+mn-ea"/>
                <a:cs typeface="+mn-cs"/>
              </a:rPr>
              <a:t>?</a:t>
            </a:r>
          </a:p>
          <a:p>
            <a:pPr fontAlgn="base"/>
            <a:r>
              <a:rPr lang="en-US" altLang="ko-KR" sz="1200" b="0" i="0" kern="1200" dirty="0" smtClean="0">
                <a:solidFill>
                  <a:schemeClr val="tx1"/>
                </a:solidFill>
                <a:effectLst/>
                <a:latin typeface="+mn-lt"/>
                <a:ea typeface="+mn-ea"/>
                <a:cs typeface="+mn-cs"/>
              </a:rPr>
              <a:t>React</a:t>
            </a:r>
            <a:r>
              <a:rPr lang="ko-KR" altLang="en-US" sz="1200" b="0" i="0" kern="1200" smtClean="0">
                <a:solidFill>
                  <a:schemeClr val="tx1"/>
                </a:solidFill>
                <a:effectLst/>
                <a:latin typeface="+mn-lt"/>
                <a:ea typeface="+mn-ea"/>
                <a:cs typeface="+mn-cs"/>
              </a:rPr>
              <a:t>는</a:t>
            </a:r>
            <a:r>
              <a:rPr lang="en-US" altLang="ko-KR" sz="1200" b="0" i="0" kern="1200" dirty="0" smtClean="0">
                <a:solidFill>
                  <a:schemeClr val="tx1"/>
                </a:solidFill>
                <a:effectLst/>
                <a:latin typeface="+mn-lt"/>
                <a:ea typeface="+mn-ea"/>
                <a:cs typeface="+mn-cs"/>
              </a:rPr>
              <a:t>, Virtual DOM </a:t>
            </a:r>
            <a:r>
              <a:rPr lang="ko-KR" altLang="en-US" sz="1200" b="0" i="0" kern="1200" smtClean="0">
                <a:solidFill>
                  <a:schemeClr val="tx1"/>
                </a:solidFill>
                <a:effectLst/>
                <a:latin typeface="+mn-lt"/>
                <a:ea typeface="+mn-ea"/>
                <a:cs typeface="+mn-cs"/>
              </a:rPr>
              <a:t>이라는 방식을 사용함으로써 </a:t>
            </a:r>
            <a:r>
              <a:rPr lang="en-US" altLang="ko-KR" sz="1200" b="0" i="0" kern="1200" dirty="0" smtClean="0">
                <a:solidFill>
                  <a:schemeClr val="tx1"/>
                </a:solidFill>
                <a:effectLst/>
                <a:latin typeface="+mn-lt"/>
                <a:ea typeface="+mn-ea"/>
                <a:cs typeface="+mn-cs"/>
              </a:rPr>
              <a:t>DOM </a:t>
            </a:r>
            <a:r>
              <a:rPr lang="ko-KR" altLang="en-US" sz="1200" b="0" i="0" kern="1200" smtClean="0">
                <a:solidFill>
                  <a:schemeClr val="tx1"/>
                </a:solidFill>
                <a:effectLst/>
                <a:latin typeface="+mn-lt"/>
                <a:ea typeface="+mn-ea"/>
                <a:cs typeface="+mn-cs"/>
              </a:rPr>
              <a:t>업데이트를 추상화하여</a:t>
            </a:r>
            <a:r>
              <a:rPr lang="en-US" altLang="ko-KR" sz="1200" b="0" i="0" kern="1200" dirty="0" smtClean="0">
                <a:solidFill>
                  <a:schemeClr val="tx1"/>
                </a:solidFill>
                <a:effectLst/>
                <a:latin typeface="+mn-lt"/>
                <a:ea typeface="+mn-ea"/>
                <a:cs typeface="+mn-cs"/>
              </a:rPr>
              <a:t>, DOM </a:t>
            </a:r>
            <a:r>
              <a:rPr lang="ko-KR" altLang="en-US" sz="1200" b="0" i="0" kern="1200" smtClean="0">
                <a:solidFill>
                  <a:schemeClr val="tx1"/>
                </a:solidFill>
                <a:effectLst/>
                <a:latin typeface="+mn-lt"/>
                <a:ea typeface="+mn-ea"/>
                <a:cs typeface="+mn-cs"/>
              </a:rPr>
              <a:t>처리를 횟수를 최소화하고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효율적으로 진행합니다</a:t>
            </a:r>
            <a:r>
              <a:rPr lang="en-US" altLang="ko-KR" sz="1200" b="0" i="0" kern="1200" dirty="0" smtClean="0">
                <a:solidFill>
                  <a:schemeClr val="tx1"/>
                </a:solidFill>
                <a:effectLst/>
                <a:latin typeface="+mn-lt"/>
                <a:ea typeface="+mn-ea"/>
                <a:cs typeface="+mn-cs"/>
              </a:rPr>
              <a:t>.</a:t>
            </a:r>
          </a:p>
          <a:p>
            <a:endParaRPr lang="ko-KR" altLang="en-US" dirty="0"/>
          </a:p>
        </p:txBody>
      </p:sp>
      <p:sp>
        <p:nvSpPr>
          <p:cNvPr id="4" name="슬라이드 번호 개체 틀 3"/>
          <p:cNvSpPr>
            <a:spLocks noGrp="1"/>
          </p:cNvSpPr>
          <p:nvPr>
            <p:ph type="sldNum" sz="quarter" idx="10"/>
          </p:nvPr>
        </p:nvSpPr>
        <p:spPr/>
        <p:txBody>
          <a:bodyPr/>
          <a:lstStyle/>
          <a:p>
            <a:fld id="{0E4744BA-6F76-4F15-AD9C-041D4E86AED4}" type="slidenum">
              <a:rPr lang="ko-KR" altLang="en-US" smtClean="0"/>
              <a:t>49</a:t>
            </a:fld>
            <a:endParaRPr lang="ko-KR" altLang="en-US"/>
          </a:p>
        </p:txBody>
      </p:sp>
    </p:spTree>
    <p:extLst>
      <p:ext uri="{BB962C8B-B14F-4D97-AF65-F5344CB8AC3E}">
        <p14:creationId xmlns:p14="http://schemas.microsoft.com/office/powerpoint/2010/main" val="557579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en-US" altLang="ko-KR" dirty="0" smtClean="0"/>
              <a:t>Virtual DOM </a:t>
            </a:r>
            <a:r>
              <a:rPr lang="ko-KR" altLang="en-US" smtClean="0"/>
              <a:t>을 사용한 어플리케이션의 성능 향상</a:t>
            </a:r>
          </a:p>
          <a:p>
            <a:pPr fontAlgn="base"/>
            <a:r>
              <a:rPr lang="ko-KR" altLang="en-US" dirty="0" smtClean="0"/>
              <a:t>클라이언트에서도 </a:t>
            </a:r>
            <a:r>
              <a:rPr lang="ko-KR" altLang="en-US" dirty="0" err="1" smtClean="0"/>
              <a:t>렌더링</a:t>
            </a:r>
            <a:r>
              <a:rPr lang="ko-KR" altLang="en-US" dirty="0" smtClean="0"/>
              <a:t> 될 수 있고</a:t>
            </a:r>
            <a:r>
              <a:rPr lang="en-US" altLang="ko-KR" dirty="0" smtClean="0"/>
              <a:t>, </a:t>
            </a:r>
            <a:r>
              <a:rPr lang="ko-KR" altLang="en-US" smtClean="0"/>
              <a:t>서버측에서도 렌더링 될 수 있음 </a:t>
            </a:r>
            <a:r>
              <a:rPr lang="en-US" altLang="ko-KR" dirty="0" smtClean="0"/>
              <a:t>(</a:t>
            </a:r>
            <a:r>
              <a:rPr lang="ko-KR" altLang="en-US" smtClean="0"/>
              <a:t>이를 통해 브라우저측의 초기 렌더링 딜레이를 줄이고</a:t>
            </a:r>
            <a:r>
              <a:rPr lang="en-US" altLang="ko-KR" dirty="0" smtClean="0"/>
              <a:t>, SEO </a:t>
            </a:r>
            <a:r>
              <a:rPr lang="ko-KR" altLang="en-US" smtClean="0"/>
              <a:t>호환도 가능해집니다</a:t>
            </a:r>
            <a:r>
              <a:rPr lang="en-US" altLang="ko-KR" dirty="0" smtClean="0"/>
              <a:t>)</a:t>
            </a:r>
          </a:p>
          <a:p>
            <a:pPr fontAlgn="base"/>
            <a:r>
              <a:rPr lang="en-US" altLang="ko-KR" dirty="0" smtClean="0"/>
              <a:t>Component </a:t>
            </a:r>
            <a:r>
              <a:rPr lang="ko-KR" altLang="en-US" smtClean="0"/>
              <a:t>의 가독성이 매우 높고 간단하여 쉬운 유지보수가 가능해집니다</a:t>
            </a:r>
            <a:r>
              <a:rPr lang="en-US" altLang="ko-KR" dirty="0" smtClean="0"/>
              <a:t>.</a:t>
            </a:r>
          </a:p>
          <a:p>
            <a:pPr fontAlgn="base"/>
            <a:r>
              <a:rPr lang="ko-KR" altLang="en-US" dirty="0" smtClean="0"/>
              <a:t>프레임워크가 아닌 라이브러리서 다른 프레임워크들과 사용이 가능합니다</a:t>
            </a:r>
            <a:r>
              <a:rPr lang="en-US" altLang="ko-KR" dirty="0" smtClean="0"/>
              <a:t>. React </a:t>
            </a:r>
            <a:r>
              <a:rPr lang="ko-KR" altLang="en-US" smtClean="0"/>
              <a:t>에선 </a:t>
            </a:r>
            <a:r>
              <a:rPr lang="en-US" altLang="ko-KR" dirty="0" smtClean="0"/>
              <a:t>UI</a:t>
            </a:r>
            <a:r>
              <a:rPr lang="ko-KR" altLang="en-US" smtClean="0"/>
              <a:t>만 신경쓰고</a:t>
            </a:r>
            <a:r>
              <a:rPr lang="en-US" altLang="ko-KR" dirty="0" smtClean="0"/>
              <a:t>, </a:t>
            </a:r>
            <a:r>
              <a:rPr lang="ko-KR" altLang="en-US" smtClean="0"/>
              <a:t>빠져있는 부분은 본인이 좋아하는 라이브러리를 사용하여 </a:t>
            </a:r>
            <a:r>
              <a:rPr lang="en-US" altLang="ko-KR" dirty="0" smtClean="0"/>
              <a:t>stack </a:t>
            </a:r>
            <a:r>
              <a:rPr lang="ko-KR" altLang="en-US" smtClean="0"/>
              <a:t>을 본인의 입맛대로 설정 할 수 있음</a:t>
            </a:r>
          </a:p>
          <a:p>
            <a:pPr fontAlgn="base"/>
            <a:r>
              <a:rPr lang="ko-KR" altLang="en-US" sz="1200" b="0" i="0" kern="1200" dirty="0" smtClean="0">
                <a:solidFill>
                  <a:schemeClr val="tx1"/>
                </a:solidFill>
                <a:effectLst/>
                <a:latin typeface="+mn-lt"/>
                <a:ea typeface="+mn-ea"/>
                <a:cs typeface="+mn-cs"/>
              </a:rPr>
              <a:t>적절한 곳에 사용해야 </a:t>
            </a:r>
            <a:r>
              <a:rPr lang="en-US" altLang="ko-KR" sz="1200" b="0" i="0" kern="1200" dirty="0" smtClean="0">
                <a:solidFill>
                  <a:schemeClr val="tx1"/>
                </a:solidFill>
                <a:effectLst/>
                <a:latin typeface="+mn-lt"/>
                <a:ea typeface="+mn-ea"/>
                <a:cs typeface="+mn-cs"/>
              </a:rPr>
              <a:t>React </a:t>
            </a:r>
            <a:r>
              <a:rPr lang="ko-KR" altLang="en-US" sz="1200" b="0" i="0" kern="1200" smtClean="0">
                <a:solidFill>
                  <a:schemeClr val="tx1"/>
                </a:solidFill>
                <a:effectLst/>
                <a:latin typeface="+mn-lt"/>
                <a:ea typeface="+mn-ea"/>
                <a:cs typeface="+mn-cs"/>
              </a:rPr>
              <a:t>가 비로소 지니고 있는 진가를 발휘하게 됩니다</a:t>
            </a:r>
            <a:r>
              <a:rPr lang="en-US" altLang="ko-KR" sz="1200" b="0" i="0" kern="1200" dirty="0" smtClean="0">
                <a:solidFill>
                  <a:schemeClr val="tx1"/>
                </a:solidFill>
                <a:effectLst/>
                <a:latin typeface="+mn-lt"/>
                <a:ea typeface="+mn-ea"/>
                <a:cs typeface="+mn-cs"/>
              </a:rPr>
              <a:t>. React </a:t>
            </a:r>
            <a:r>
              <a:rPr lang="ko-KR" altLang="en-US" sz="1200" b="0" i="0" kern="1200" smtClean="0">
                <a:solidFill>
                  <a:schemeClr val="tx1"/>
                </a:solidFill>
                <a:effectLst/>
                <a:latin typeface="+mn-lt"/>
                <a:ea typeface="+mn-ea"/>
                <a:cs typeface="+mn-cs"/>
              </a:rPr>
              <a:t>를 사용하지 않아도 코드 최적화를 열심히 하면 </a:t>
            </a:r>
            <a:r>
              <a:rPr lang="en-US" altLang="ko-KR" sz="1200" b="0" i="0" kern="1200" dirty="0" smtClean="0">
                <a:solidFill>
                  <a:schemeClr val="tx1"/>
                </a:solidFill>
                <a:effectLst/>
                <a:latin typeface="+mn-lt"/>
                <a:ea typeface="+mn-ea"/>
                <a:cs typeface="+mn-cs"/>
              </a:rPr>
              <a:t>DOM </a:t>
            </a:r>
            <a:r>
              <a:rPr lang="ko-KR" altLang="en-US" sz="1200" b="0" i="0" kern="1200" smtClean="0">
                <a:solidFill>
                  <a:schemeClr val="tx1"/>
                </a:solidFill>
                <a:effectLst/>
                <a:latin typeface="+mn-lt"/>
                <a:ea typeface="+mn-ea"/>
                <a:cs typeface="+mn-cs"/>
              </a:rPr>
              <a:t>작업이 느려지는 문제를 개선 할 수 있고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또 매우 간단한 작업의 경우엔 </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예</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단순 라우팅 정도만 있는 정적인 웹페이지</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오히려 </a:t>
            </a:r>
            <a:r>
              <a:rPr lang="en-US" altLang="ko-KR" sz="1200" b="0" i="0" kern="1200" dirty="0" smtClean="0">
                <a:solidFill>
                  <a:schemeClr val="tx1"/>
                </a:solidFill>
                <a:effectLst/>
                <a:latin typeface="+mn-lt"/>
                <a:ea typeface="+mn-ea"/>
                <a:cs typeface="+mn-cs"/>
              </a:rPr>
              <a:t>React </a:t>
            </a:r>
            <a:r>
              <a:rPr lang="ko-KR" altLang="en-US" sz="1200" b="0" i="0" kern="1200" smtClean="0">
                <a:solidFill>
                  <a:schemeClr val="tx1"/>
                </a:solidFill>
                <a:effectLst/>
                <a:latin typeface="+mn-lt"/>
                <a:ea typeface="+mn-ea"/>
                <a:cs typeface="+mn-cs"/>
              </a:rPr>
              <a:t>를 사용하지 않는 편이 더 나은 성능을 보이기도 합니다</a:t>
            </a:r>
            <a:r>
              <a:rPr lang="en-US" altLang="ko-KR" sz="1200" b="0" i="0" kern="1200" dirty="0" smtClean="0">
                <a:solidFill>
                  <a:schemeClr val="tx1"/>
                </a:solidFill>
                <a:effectLst/>
                <a:latin typeface="+mn-lt"/>
                <a:ea typeface="+mn-ea"/>
                <a:cs typeface="+mn-cs"/>
              </a:rPr>
              <a:t>.</a:t>
            </a:r>
          </a:p>
          <a:p>
            <a:pPr fontAlgn="base"/>
            <a:r>
              <a:rPr lang="ko-KR" altLang="en-US" sz="1200" b="0" i="0" kern="1200" dirty="0" smtClean="0">
                <a:solidFill>
                  <a:schemeClr val="tx1"/>
                </a:solidFill>
                <a:effectLst/>
                <a:latin typeface="+mn-lt"/>
                <a:ea typeface="+mn-ea"/>
                <a:cs typeface="+mn-cs"/>
              </a:rPr>
              <a:t>반면에</a:t>
            </a:r>
            <a:r>
              <a:rPr lang="en-US" altLang="ko-KR" sz="1200" b="0" i="0" kern="1200" dirty="0" smtClean="0">
                <a:solidFill>
                  <a:schemeClr val="tx1"/>
                </a:solidFill>
                <a:effectLst/>
                <a:latin typeface="+mn-lt"/>
                <a:ea typeface="+mn-ea"/>
                <a:cs typeface="+mn-cs"/>
              </a:rPr>
              <a:t>, React </a:t>
            </a:r>
            <a:r>
              <a:rPr lang="ko-KR" altLang="en-US" sz="1200" b="0" i="0" kern="1200" smtClean="0">
                <a:solidFill>
                  <a:schemeClr val="tx1"/>
                </a:solidFill>
                <a:effectLst/>
                <a:latin typeface="+mn-lt"/>
                <a:ea typeface="+mn-ea"/>
                <a:cs typeface="+mn-cs"/>
              </a:rPr>
              <a:t>와 </a:t>
            </a:r>
            <a:r>
              <a:rPr lang="en-US" altLang="ko-KR" sz="1200" b="0" i="0" kern="1200" dirty="0" smtClean="0">
                <a:solidFill>
                  <a:schemeClr val="tx1"/>
                </a:solidFill>
                <a:effectLst/>
                <a:latin typeface="+mn-lt"/>
                <a:ea typeface="+mn-ea"/>
                <a:cs typeface="+mn-cs"/>
              </a:rPr>
              <a:t>Virtual DOM </a:t>
            </a:r>
            <a:r>
              <a:rPr lang="ko-KR" altLang="en-US" sz="1200" b="0" i="0" kern="1200" smtClean="0">
                <a:solidFill>
                  <a:schemeClr val="tx1"/>
                </a:solidFill>
                <a:effectLst/>
                <a:latin typeface="+mn-lt"/>
                <a:ea typeface="+mn-ea"/>
                <a:cs typeface="+mn-cs"/>
              </a:rPr>
              <a:t>이 우리에게 언제나 제공해 줄 수 있는 것은 바로 업데이트 처리에 대한 간결함입니다</a:t>
            </a:r>
            <a:r>
              <a:rPr lang="en-US" altLang="ko-KR" sz="1200" b="0" i="0" kern="1200" dirty="0" smtClean="0">
                <a:solidFill>
                  <a:schemeClr val="tx1"/>
                </a:solidFill>
                <a:effectLst/>
                <a:latin typeface="+mn-lt"/>
                <a:ea typeface="+mn-ea"/>
                <a:cs typeface="+mn-cs"/>
              </a:rPr>
              <a:t>. UI </a:t>
            </a:r>
            <a:r>
              <a:rPr lang="ko-KR" altLang="en-US" sz="1200" b="0" i="0" kern="1200" smtClean="0">
                <a:solidFill>
                  <a:schemeClr val="tx1"/>
                </a:solidFill>
                <a:effectLst/>
                <a:latin typeface="+mn-lt"/>
                <a:ea typeface="+mn-ea"/>
                <a:cs typeface="+mn-cs"/>
              </a:rPr>
              <a:t>를 업데이트하는 과정에서 생기는 복잡함을 모두 해소해주고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업데이트에 더욱 쉽게 접근 할 수 있게 해줍니다</a:t>
            </a:r>
            <a:r>
              <a:rPr lang="en-US" altLang="ko-KR" sz="1200" b="0" i="0" kern="1200" dirty="0" smtClean="0">
                <a:solidFill>
                  <a:schemeClr val="tx1"/>
                </a:solidFill>
                <a:effectLst/>
                <a:latin typeface="+mn-lt"/>
                <a:ea typeface="+mn-ea"/>
                <a:cs typeface="+mn-cs"/>
              </a:rPr>
              <a:t>.</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50</a:t>
            </a:fld>
            <a:endParaRPr lang="ko-KR" altLang="en-US"/>
          </a:p>
        </p:txBody>
      </p:sp>
    </p:spTree>
    <p:extLst>
      <p:ext uri="{BB962C8B-B14F-4D97-AF65-F5344CB8AC3E}">
        <p14:creationId xmlns:p14="http://schemas.microsoft.com/office/powerpoint/2010/main" val="2939214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ko-KR" altLang="en-US" dirty="0" smtClean="0"/>
              <a:t>어플리케이션의 </a:t>
            </a:r>
            <a:r>
              <a:rPr lang="en-US" altLang="ko-KR" dirty="0" smtClean="0"/>
              <a:t>View </a:t>
            </a:r>
            <a:r>
              <a:rPr lang="ko-KR" altLang="en-US" smtClean="0"/>
              <a:t>레이어만 다루므로 이 외의 부분은 다른 기술을 사용해야 합니다 </a:t>
            </a:r>
            <a:r>
              <a:rPr lang="en-US" altLang="ko-KR" dirty="0" smtClean="0"/>
              <a:t>(</a:t>
            </a:r>
            <a:r>
              <a:rPr lang="ko-KR" altLang="en-US" smtClean="0"/>
              <a:t>예를 들어 </a:t>
            </a:r>
            <a:r>
              <a:rPr lang="en-US" altLang="ko-KR" dirty="0" smtClean="0"/>
              <a:t>Ajax, Router </a:t>
            </a:r>
            <a:r>
              <a:rPr lang="ko-KR" altLang="en-US" smtClean="0"/>
              <a:t>등의 기능은 직접 구현하거나 다른 모듈을 설치하여 사용합니다</a:t>
            </a:r>
            <a:r>
              <a:rPr lang="en-US" altLang="ko-KR" dirty="0" smtClean="0"/>
              <a:t>. </a:t>
            </a:r>
            <a:r>
              <a:rPr lang="ko-KR" altLang="en-US" smtClean="0"/>
              <a:t>하지만 그 과정이 그렇게 복잡하지 않습니다</a:t>
            </a:r>
            <a:r>
              <a:rPr lang="en-US" altLang="ko-KR" dirty="0" smtClean="0"/>
              <a:t>.</a:t>
            </a:r>
          </a:p>
          <a:p>
            <a:pPr fontAlgn="base"/>
            <a:r>
              <a:rPr lang="en-US" altLang="ko-KR" dirty="0" smtClean="0"/>
              <a:t>React </a:t>
            </a:r>
            <a:r>
              <a:rPr lang="ko-KR" altLang="en-US" smtClean="0"/>
              <a:t>버전 </a:t>
            </a:r>
            <a:r>
              <a:rPr lang="en-US" altLang="ko-KR" dirty="0" smtClean="0"/>
              <a:t>v15</a:t>
            </a:r>
            <a:r>
              <a:rPr lang="ko-KR" altLang="en-US" smtClean="0"/>
              <a:t>부터 </a:t>
            </a:r>
            <a:r>
              <a:rPr lang="en-US" altLang="ko-KR" dirty="0" smtClean="0"/>
              <a:t>IE8 </a:t>
            </a:r>
            <a:r>
              <a:rPr lang="ko-KR" altLang="en-US" smtClean="0"/>
              <a:t>이하 버전을 지원하지 않습니다</a:t>
            </a:r>
            <a:r>
              <a:rPr lang="en-US" altLang="ko-KR" dirty="0" smtClean="0"/>
              <a:t>. (IE8 </a:t>
            </a:r>
            <a:r>
              <a:rPr lang="ko-KR" altLang="en-US" smtClean="0"/>
              <a:t>이하 버전을 지원해야 할 경우 </a:t>
            </a:r>
            <a:r>
              <a:rPr lang="en-US" altLang="ko-KR" dirty="0" smtClean="0"/>
              <a:t>v0.14 </a:t>
            </a:r>
            <a:r>
              <a:rPr lang="ko-KR" altLang="en-US" smtClean="0"/>
              <a:t>버전을 사용 해야 합니다</a:t>
            </a:r>
            <a:r>
              <a:rPr lang="en-US" altLang="ko-KR" dirty="0" smtClean="0"/>
              <a:t>.</a:t>
            </a:r>
          </a:p>
          <a:p>
            <a:endParaRPr lang="ko-KR" altLang="en-US"/>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51</a:t>
            </a:fld>
            <a:endParaRPr lang="ko-KR" altLang="en-US"/>
          </a:p>
        </p:txBody>
      </p:sp>
    </p:spTree>
    <p:extLst>
      <p:ext uri="{BB962C8B-B14F-4D97-AF65-F5344CB8AC3E}">
        <p14:creationId xmlns:p14="http://schemas.microsoft.com/office/powerpoint/2010/main" val="1204808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Useful cases</a:t>
            </a:r>
            <a:r>
              <a:rPr lang="en-US" altLang="ko-KR" baseline="0" dirty="0" smtClean="0"/>
              <a:t> for PWA</a:t>
            </a:r>
          </a:p>
          <a:p>
            <a:pPr fontAlgn="t" latinLnBrk="0"/>
            <a:r>
              <a:rPr lang="ko-KR" altLang="ko-KR" sz="1200" kern="1200" dirty="0" err="1" smtClean="0">
                <a:solidFill>
                  <a:schemeClr val="tx1"/>
                </a:solidFill>
                <a:effectLst/>
                <a:latin typeface="+mn-lt"/>
                <a:ea typeface="+mn-ea"/>
                <a:cs typeface="+mn-cs"/>
              </a:rPr>
              <a:t>참여형</a:t>
            </a:r>
            <a:r>
              <a:rPr lang="ko-KR" altLang="ko-KR" sz="1200" kern="1200" dirty="0" smtClean="0">
                <a:solidFill>
                  <a:schemeClr val="tx1"/>
                </a:solidFill>
                <a:effectLst/>
                <a:latin typeface="+mn-lt"/>
                <a:ea typeface="+mn-ea"/>
                <a:cs typeface="+mn-cs"/>
              </a:rPr>
              <a:t> 인터넷 백과사전</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위키피디아</a:t>
            </a:r>
            <a:r>
              <a:rPr lang="en-US" altLang="ko-KR" sz="1200" kern="1200" dirty="0" smtClean="0">
                <a:solidFill>
                  <a:schemeClr val="tx1"/>
                </a:solidFill>
                <a:effectLst/>
                <a:latin typeface="+mn-lt"/>
                <a:ea typeface="+mn-ea"/>
                <a:cs typeface="+mn-cs"/>
              </a:rPr>
              <a:t>'</a:t>
            </a:r>
            <a:r>
              <a:rPr lang="ko-KR" altLang="ko-KR" sz="1200" kern="1200" smtClean="0">
                <a:solidFill>
                  <a:schemeClr val="tx1"/>
                </a:solidFill>
                <a:effectLst/>
                <a:latin typeface="+mn-lt"/>
                <a:ea typeface="+mn-ea"/>
                <a:cs typeface="+mn-cs"/>
              </a:rPr>
              <a:t>를 컴퓨터 또는 모바일 기기의</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내장 사전처럼 열람할 수도 있습니다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인터넷을 통해서는 표제어에 대한 설명과 출처 링크가 꾸준히 갱신되고</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즐겨찾기나 보관함에 등록한 자료는 오프라인일 때에도 다시 찾아 보는 식으로 활용되겠죠</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실제로</a:t>
            </a:r>
            <a:r>
              <a:rPr lang="en-US" altLang="ko-KR" sz="1200" kern="1200" dirty="0" smtClean="0">
                <a:solidFill>
                  <a:schemeClr val="tx1"/>
                </a:solidFill>
                <a:effectLst/>
                <a:latin typeface="+mn-lt"/>
                <a:ea typeface="+mn-ea"/>
                <a:cs typeface="+mn-cs"/>
              </a:rPr>
              <a:t> Service Workers</a:t>
            </a:r>
            <a:r>
              <a:rPr lang="ko-KR" altLang="ko-KR" sz="1200" kern="1200" smtClean="0">
                <a:solidFill>
                  <a:schemeClr val="tx1"/>
                </a:solidFill>
                <a:effectLst/>
                <a:latin typeface="+mn-lt"/>
                <a:ea typeface="+mn-ea"/>
                <a:cs typeface="+mn-cs"/>
              </a:rPr>
              <a:t>를 이용한</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hlinkClick r:id="rId3"/>
              </a:rPr>
              <a:t>오프라인</a:t>
            </a:r>
            <a:r>
              <a:rPr lang="en-US" altLang="ko-KR" sz="1200" kern="1200" dirty="0" smtClean="0">
                <a:solidFill>
                  <a:schemeClr val="tx1"/>
                </a:solidFill>
                <a:effectLst/>
                <a:latin typeface="+mn-lt"/>
                <a:ea typeface="+mn-ea"/>
                <a:cs typeface="+mn-cs"/>
                <a:hlinkClick r:id="rId3"/>
              </a:rPr>
              <a:t> </a:t>
            </a:r>
            <a:r>
              <a:rPr lang="en-US" altLang="ko-KR" sz="1200" kern="1200" dirty="0" err="1" smtClean="0">
                <a:solidFill>
                  <a:schemeClr val="tx1"/>
                </a:solidFill>
                <a:effectLst/>
                <a:latin typeface="+mn-lt"/>
                <a:ea typeface="+mn-ea"/>
                <a:cs typeface="+mn-cs"/>
                <a:hlinkClick r:id="rId3"/>
              </a:rPr>
              <a:t>위키피디아</a:t>
            </a:r>
            <a:r>
              <a:rPr lang="en-US" altLang="ko-KR" sz="1200" kern="1200" dirty="0" smtClean="0">
                <a:solidFill>
                  <a:schemeClr val="tx1"/>
                </a:solidFill>
                <a:effectLst/>
                <a:latin typeface="+mn-lt"/>
                <a:ea typeface="+mn-ea"/>
                <a:cs typeface="+mn-cs"/>
                <a:hlinkClick r:id="rId3"/>
              </a:rPr>
              <a:t> </a:t>
            </a:r>
            <a:r>
              <a:rPr lang="en-US" altLang="ko-KR" sz="1200" kern="1200" dirty="0" err="1" smtClean="0">
                <a:solidFill>
                  <a:schemeClr val="tx1"/>
                </a:solidFill>
                <a:effectLst/>
                <a:latin typeface="+mn-lt"/>
                <a:ea typeface="+mn-ea"/>
                <a:cs typeface="+mn-cs"/>
                <a:hlinkClick r:id="rId3"/>
              </a:rPr>
              <a:t>데모</a:t>
            </a:r>
            <a:r>
              <a:rPr lang="en-US" altLang="ko-KR" sz="1200" kern="1200" dirty="0" smtClean="0">
                <a:solidFill>
                  <a:schemeClr val="tx1"/>
                </a:solidFill>
                <a:effectLst/>
                <a:latin typeface="+mn-lt"/>
                <a:ea typeface="+mn-ea"/>
                <a:cs typeface="+mn-cs"/>
                <a:hlinkClick r:id="rId3"/>
              </a:rPr>
              <a:t> </a:t>
            </a:r>
            <a:r>
              <a:rPr lang="en-US" altLang="ko-KR" sz="1200" kern="1200" dirty="0" err="1" smtClean="0">
                <a:solidFill>
                  <a:schemeClr val="tx1"/>
                </a:solidFill>
                <a:effectLst/>
                <a:latin typeface="+mn-lt"/>
                <a:ea typeface="+mn-ea"/>
                <a:cs typeface="+mn-cs"/>
                <a:hlinkClick r:id="rId3"/>
              </a:rPr>
              <a:t>페이지</a:t>
            </a:r>
            <a:r>
              <a:rPr lang="ko-KR" altLang="ko-KR" sz="1200" kern="1200" smtClean="0">
                <a:solidFill>
                  <a:schemeClr val="tx1"/>
                </a:solidFill>
                <a:effectLst/>
                <a:latin typeface="+mn-lt"/>
                <a:ea typeface="+mn-ea"/>
                <a:cs typeface="+mn-cs"/>
              </a:rPr>
              <a:t>가 있습니다</a:t>
            </a:r>
            <a:r>
              <a:rPr lang="en-US" altLang="ko-KR" sz="1200" kern="1200" dirty="0" smtClean="0">
                <a:solidFill>
                  <a:schemeClr val="tx1"/>
                </a:solidFill>
                <a:effectLst/>
                <a:latin typeface="+mn-lt"/>
                <a:ea typeface="+mn-ea"/>
                <a:cs typeface="+mn-cs"/>
              </a:rPr>
              <a:t>. 'Read offline' </a:t>
            </a:r>
            <a:r>
              <a:rPr lang="ko-KR" altLang="ko-KR" sz="1200" kern="1200" smtClean="0">
                <a:solidFill>
                  <a:schemeClr val="tx1"/>
                </a:solidFill>
                <a:effectLst/>
                <a:latin typeface="+mn-lt"/>
                <a:ea typeface="+mn-ea"/>
                <a:cs typeface="+mn-cs"/>
              </a:rPr>
              <a:t>옵션 시</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콘텐츠를 캐슁하여</a:t>
            </a:r>
            <a:r>
              <a:rPr lang="en-US" altLang="ko-KR" sz="1200" kern="1200" dirty="0" smtClean="0">
                <a:solidFill>
                  <a:schemeClr val="tx1"/>
                </a:solidFill>
                <a:effectLst/>
                <a:latin typeface="+mn-lt"/>
                <a:ea typeface="+mn-ea"/>
                <a:cs typeface="+mn-cs"/>
              </a:rPr>
              <a:t> offline</a:t>
            </a:r>
            <a:r>
              <a:rPr lang="ko-KR" altLang="ko-KR" sz="1200" kern="1200" smtClean="0">
                <a:solidFill>
                  <a:schemeClr val="tx1"/>
                </a:solidFill>
                <a:effectLst/>
                <a:latin typeface="+mn-lt"/>
                <a:ea typeface="+mn-ea"/>
                <a:cs typeface="+mn-cs"/>
              </a:rPr>
              <a:t>이 될 경우에도 해당 내용 열람 가능하게 됩니다</a:t>
            </a:r>
            <a:r>
              <a:rPr lang="en-US" altLang="ko-KR" sz="1200" kern="1200" dirty="0" smtClean="0">
                <a:solidFill>
                  <a:schemeClr val="tx1"/>
                </a:solidFill>
                <a:effectLst/>
                <a:latin typeface="+mn-lt"/>
                <a:ea typeface="+mn-ea"/>
                <a:cs typeface="+mn-cs"/>
              </a:rPr>
              <a:t>.</a:t>
            </a:r>
            <a:endParaRPr lang="ko-KR" altLang="ko-KR" sz="1200" kern="1200" smtClean="0">
              <a:solidFill>
                <a:schemeClr val="tx1"/>
              </a:solidFill>
              <a:effectLst/>
              <a:latin typeface="+mn-lt"/>
              <a:ea typeface="+mn-ea"/>
              <a:cs typeface="+mn-cs"/>
            </a:endParaRPr>
          </a:p>
          <a:p>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200" dirty="0" smtClean="0">
                <a:solidFill>
                  <a:schemeClr val="tx1"/>
                </a:solidFill>
                <a:effectLst/>
                <a:latin typeface="+mn-lt"/>
                <a:ea typeface="+mn-ea"/>
                <a:cs typeface="+mn-cs"/>
              </a:rPr>
              <a:t>이런 것들을 가능하게 하는</a:t>
            </a:r>
            <a:r>
              <a:rPr lang="en-US" altLang="ko-KR" sz="1200" kern="1200" dirty="0" smtClean="0">
                <a:solidFill>
                  <a:schemeClr val="tx1"/>
                </a:solidFill>
                <a:effectLst/>
                <a:latin typeface="+mn-lt"/>
                <a:ea typeface="+mn-ea"/>
                <a:cs typeface="+mn-cs"/>
              </a:rPr>
              <a:t> PWA</a:t>
            </a:r>
            <a:r>
              <a:rPr lang="ko-KR" altLang="ko-KR" sz="1200" kern="1200" smtClean="0">
                <a:solidFill>
                  <a:schemeClr val="tx1"/>
                </a:solidFill>
                <a:effectLst/>
                <a:latin typeface="+mn-lt"/>
                <a:ea typeface="+mn-ea"/>
                <a:cs typeface="+mn-cs"/>
              </a:rPr>
              <a:t>는 네트워크 연결에 의존하지 않고 사용자</a:t>
            </a:r>
            <a:r>
              <a:rPr lang="en-US" altLang="ko-KR" sz="1200" kern="1200" dirty="0" smtClean="0">
                <a:solidFill>
                  <a:schemeClr val="tx1"/>
                </a:solidFill>
                <a:effectLst/>
                <a:latin typeface="+mn-lt"/>
                <a:ea typeface="+mn-ea"/>
                <a:cs typeface="+mn-cs"/>
              </a:rPr>
              <a:t> PC</a:t>
            </a:r>
            <a:r>
              <a:rPr lang="ko-KR" altLang="ko-KR" sz="1200" kern="1200" smtClean="0">
                <a:solidFill>
                  <a:schemeClr val="tx1"/>
                </a:solidFill>
                <a:effectLst/>
                <a:latin typeface="+mn-lt"/>
                <a:ea typeface="+mn-ea"/>
                <a:cs typeface="+mn-cs"/>
              </a:rPr>
              <a:t>에 저장된 데이터를 다루는 작업을 할 수 있습니다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오프라인인 경우 뿐만 아니라 온라인 상태에서도 먼저 사용했던 웹 앱을 다시 실행할 때 필요한 파일을 인터넷이 아니라 사용자</a:t>
            </a:r>
            <a:r>
              <a:rPr lang="en-US" altLang="ko-KR" sz="1200" kern="1200" dirty="0" smtClean="0">
                <a:solidFill>
                  <a:schemeClr val="tx1"/>
                </a:solidFill>
                <a:effectLst/>
                <a:latin typeface="+mn-lt"/>
                <a:ea typeface="+mn-ea"/>
                <a:cs typeface="+mn-cs"/>
              </a:rPr>
              <a:t> PC</a:t>
            </a:r>
            <a:r>
              <a:rPr lang="ko-KR" altLang="ko-KR" sz="1200" kern="1200" smtClean="0">
                <a:solidFill>
                  <a:schemeClr val="tx1"/>
                </a:solidFill>
                <a:effectLst/>
                <a:latin typeface="+mn-lt"/>
                <a:ea typeface="+mn-ea"/>
                <a:cs typeface="+mn-cs"/>
              </a:rPr>
              <a:t>에서 불러내 시간을 아껴 주기도 합니다</a:t>
            </a:r>
            <a:r>
              <a:rPr lang="en-US" altLang="ko-KR" sz="1200" kern="1200" dirty="0" smtClean="0">
                <a:solidFill>
                  <a:schemeClr val="tx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ko-KR" sz="1200" kern="1200" dirty="0" smtClean="0">
              <a:solidFill>
                <a:schemeClr val="tx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dirty="0" smtClean="0"/>
              <a:t>하루에 수많은 기사들이 올라오는 뉴스 또는 </a:t>
            </a:r>
            <a:r>
              <a:rPr lang="ko-KR" altLang="en-US" dirty="0" err="1" smtClean="0"/>
              <a:t>블로그</a:t>
            </a:r>
            <a:r>
              <a:rPr lang="ko-KR" altLang="en-US" dirty="0" smtClean="0"/>
              <a:t> </a:t>
            </a:r>
            <a:r>
              <a:rPr lang="ko-KR" altLang="en-US" dirty="0" err="1" smtClean="0"/>
              <a:t>앱</a:t>
            </a:r>
            <a:r>
              <a:rPr lang="en-US" altLang="ko-KR" dirty="0" smtClean="0"/>
              <a:t>. </a:t>
            </a:r>
            <a:r>
              <a:rPr lang="ko-KR" altLang="en-US" smtClean="0"/>
              <a:t>사용자가 해당 내용을 언제 어디서나 보고싶을 때</a:t>
            </a:r>
            <a:endParaRPr lang="en-US" altLang="ko-KR" dirty="0" smtClean="0"/>
          </a:p>
          <a:p>
            <a:pPr marL="171450" indent="-171450">
              <a:buFont typeface="Arial" panose="020B0604020202020204" pitchFamily="34" charset="0"/>
              <a:buChar char="•"/>
            </a:pPr>
            <a:endParaRPr lang="en-US" altLang="ko-KR" baseline="0" dirty="0" smtClean="0"/>
          </a:p>
          <a:p>
            <a:pPr marL="171450" indent="-171450">
              <a:buFont typeface="Arial" panose="020B0604020202020204" pitchFamily="34" charset="0"/>
              <a:buChar char="•"/>
            </a:pPr>
            <a:r>
              <a:rPr lang="ko-KR" altLang="en-US" dirty="0" smtClean="0"/>
              <a:t>실시간으로 업데이트 되는 정보가 필요한 것들</a:t>
            </a:r>
            <a:r>
              <a:rPr lang="en-US" altLang="ko-KR" dirty="0" smtClean="0"/>
              <a:t>: </a:t>
            </a:r>
          </a:p>
          <a:p>
            <a:pPr marL="628650" lvl="1" indent="-171450">
              <a:buFont typeface="Arial" panose="020B0604020202020204" pitchFamily="34" charset="0"/>
              <a:buChar char="•"/>
            </a:pPr>
            <a:r>
              <a:rPr lang="ko-KR" altLang="en-US" dirty="0" smtClean="0"/>
              <a:t>환율 정보</a:t>
            </a:r>
            <a:r>
              <a:rPr lang="en-US" altLang="ko-KR" dirty="0" smtClean="0"/>
              <a:t>, </a:t>
            </a:r>
            <a:r>
              <a:rPr lang="ko-KR" altLang="en-US" smtClean="0"/>
              <a:t>부동산 정보</a:t>
            </a:r>
            <a:r>
              <a:rPr lang="en-US" altLang="ko-KR" dirty="0" smtClean="0"/>
              <a:t>, </a:t>
            </a:r>
            <a:r>
              <a:rPr lang="ko-KR" altLang="en-US" smtClean="0"/>
              <a:t>주식 정보</a:t>
            </a:r>
            <a:endParaRPr lang="en-US" altLang="ko-KR" dirty="0" smtClean="0"/>
          </a:p>
          <a:p>
            <a:pPr marL="171450" indent="-171450">
              <a:buFont typeface="Arial" panose="020B0604020202020204" pitchFamily="34" charset="0"/>
              <a:buChar char="•"/>
            </a:pPr>
            <a:r>
              <a:rPr lang="ko-KR" altLang="en-US" dirty="0" smtClean="0"/>
              <a:t>채팅</a:t>
            </a:r>
            <a:r>
              <a:rPr lang="en-US" altLang="ko-KR" dirty="0" smtClean="0"/>
              <a:t>, SNS </a:t>
            </a:r>
            <a:r>
              <a:rPr lang="ko-KR" altLang="en-US" smtClean="0"/>
              <a:t>서비스</a:t>
            </a:r>
            <a:endParaRPr lang="en-US" altLang="ko-KR" dirty="0" smtClean="0"/>
          </a:p>
          <a:p>
            <a:pPr marL="628650" lvl="1" indent="-171450">
              <a:buFont typeface="Arial" panose="020B0604020202020204" pitchFamily="34" charset="0"/>
              <a:buChar char="•"/>
            </a:pPr>
            <a:r>
              <a:rPr lang="ko-KR" altLang="en-US" dirty="0" smtClean="0"/>
              <a:t>실시간 업데이트</a:t>
            </a:r>
            <a:r>
              <a:rPr lang="en-US" altLang="ko-KR" dirty="0" smtClean="0"/>
              <a:t>, </a:t>
            </a:r>
            <a:r>
              <a:rPr lang="ko-KR" altLang="en-US" smtClean="0"/>
              <a:t>업데이트된 내용에 대한 푸쉬 알람이 필요한 것들</a:t>
            </a:r>
            <a:endParaRPr lang="en-US" altLang="ko-KR" dirty="0" smtClean="0"/>
          </a:p>
          <a:p>
            <a:endParaRPr lang="en-US" altLang="ko-KR" dirty="0" smtClean="0"/>
          </a:p>
          <a:p>
            <a:r>
              <a:rPr lang="en-US" altLang="ko-KR" dirty="0" smtClean="0"/>
              <a:t>Content that regularly updates, such as stock tickers, rapidly changing prices or inventory levels, or other real-time data</a:t>
            </a:r>
          </a:p>
          <a:p>
            <a:r>
              <a:rPr lang="en-US" altLang="ko-KR" dirty="0" smtClean="0"/>
              <a:t>A chat or </a:t>
            </a:r>
            <a:r>
              <a:rPr lang="en-US" altLang="ko-KR" dirty="0" err="1" smtClean="0"/>
              <a:t>comms</a:t>
            </a:r>
            <a:r>
              <a:rPr lang="en-US" altLang="ko-KR" dirty="0" smtClean="0"/>
              <a:t> platform, requiring real-time updates and push notifications for new items coming in</a:t>
            </a:r>
          </a:p>
          <a:p>
            <a:r>
              <a:rPr lang="en-US" altLang="ko-KR" dirty="0" smtClean="0"/>
              <a:t>An audience likely to pull data and then browse it offline, such as a news app or a blog publishing many articles a day</a:t>
            </a:r>
          </a:p>
          <a:p>
            <a:r>
              <a:rPr lang="en-US" altLang="ko-KR" dirty="0" smtClean="0"/>
              <a:t>A site with regularly updated content which users may check in to several times a day</a:t>
            </a:r>
          </a:p>
          <a:p>
            <a:r>
              <a:rPr lang="en-US" altLang="ko-KR" dirty="0" smtClean="0"/>
              <a:t>Users who are mostly using a </a:t>
            </a:r>
            <a:r>
              <a:rPr lang="en-US" altLang="ko-KR" dirty="0" smtClean="0">
                <a:hlinkClick r:id="rId4"/>
              </a:rPr>
              <a:t>supported browser</a:t>
            </a:r>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5</a:t>
            </a:fld>
            <a:endParaRPr lang="ko-KR" altLang="en-US"/>
          </a:p>
        </p:txBody>
      </p:sp>
    </p:spTree>
    <p:extLst>
      <p:ext uri="{BB962C8B-B14F-4D97-AF65-F5344CB8AC3E}">
        <p14:creationId xmlns:p14="http://schemas.microsoft.com/office/powerpoint/2010/main" val="134493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Web</a:t>
            </a:r>
            <a:r>
              <a:rPr lang="en-US" altLang="ko-KR" baseline="0" dirty="0" smtClean="0"/>
              <a:t> app </a:t>
            </a:r>
            <a:r>
              <a:rPr lang="ko-KR" altLang="en-US" baseline="0" smtClean="0"/>
              <a:t>이 점점 </a:t>
            </a:r>
            <a:r>
              <a:rPr lang="en-US" altLang="ko-KR" baseline="0" dirty="0" smtClean="0"/>
              <a:t>native app </a:t>
            </a:r>
            <a:r>
              <a:rPr lang="ko-KR" altLang="en-US" baseline="0" smtClean="0"/>
              <a:t>처럼 동작하게 변모한다는 의미에서 </a:t>
            </a:r>
            <a:r>
              <a:rPr lang="en-US" altLang="ko-KR" baseline="0" dirty="0" smtClean="0"/>
              <a:t>“progressive”</a:t>
            </a: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Instant</a:t>
            </a:r>
            <a:r>
              <a:rPr lang="en-US" altLang="ko-KR" baseline="0" dirty="0" smtClean="0"/>
              <a:t> loading ; service worker – offline caching</a:t>
            </a:r>
            <a:r>
              <a:rPr lang="ko-KR" altLang="en-US" baseline="0" smtClean="0"/>
              <a:t>을 하여 빠른 로딩</a:t>
            </a:r>
            <a:r>
              <a:rPr lang="en-US" altLang="ko-KR" baseline="0" dirty="0" smtClean="0"/>
              <a:t>, offline</a:t>
            </a:r>
            <a:r>
              <a:rPr lang="ko-KR" altLang="en-US" baseline="0" smtClean="0"/>
              <a:t>인 경우에도 로딩 가능</a:t>
            </a:r>
            <a:r>
              <a:rPr lang="en-US" altLang="ko-KR" baseline="0" dirty="0" smtClean="0"/>
              <a:t>/ </a:t>
            </a:r>
            <a:r>
              <a:rPr lang="ko-KR" altLang="en-US" sz="1200" b="0" i="0" kern="1200" smtClean="0">
                <a:solidFill>
                  <a:schemeClr val="tx1"/>
                </a:solidFill>
                <a:effectLst/>
                <a:latin typeface="+mn-lt"/>
                <a:ea typeface="+mn-ea"/>
                <a:cs typeface="+mn-cs"/>
              </a:rPr>
              <a:t>오프라인과 네트워크가 좋지 않을때에도 동작한다</a:t>
            </a:r>
            <a:r>
              <a:rPr lang="en-US" altLang="ko-KR" sz="1200" b="0" i="0" kern="1200" dirty="0" smtClean="0">
                <a:solidFill>
                  <a:schemeClr val="tx1"/>
                </a:solidFill>
                <a:effectLst/>
                <a:latin typeface="+mn-lt"/>
                <a:ea typeface="+mn-ea"/>
                <a:cs typeface="+mn-cs"/>
              </a:rPr>
              <a:t>.</a:t>
            </a:r>
            <a:endParaRPr lang="ko-KR" altLang="en-US" sz="1200" b="0" i="0" kern="120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Add</a:t>
            </a:r>
            <a:r>
              <a:rPr lang="en-US" altLang="ko-KR" baseline="0" dirty="0" smtClean="0"/>
              <a:t> to home screen : </a:t>
            </a:r>
            <a:r>
              <a:rPr lang="ko-KR" altLang="en-US" sz="1200" b="0" i="0" kern="1200" smtClean="0">
                <a:solidFill>
                  <a:schemeClr val="tx1"/>
                </a:solidFill>
                <a:effectLst/>
                <a:latin typeface="+mn-lt"/>
                <a:ea typeface="+mn-ea"/>
                <a:cs typeface="+mn-cs"/>
              </a:rPr>
              <a:t>앱스토어를 통해 번거롭게 찾지 않아도 앱을 홈 화면에 둘 수 있는 것</a:t>
            </a:r>
            <a:r>
              <a:rPr lang="en-US" altLang="ko-KR" sz="1200" b="0" i="0" kern="1200" dirty="0" smtClean="0">
                <a:solidFill>
                  <a:schemeClr val="tx1"/>
                </a:solidFill>
                <a:effectLst/>
                <a:latin typeface="+mn-lt"/>
                <a:ea typeface="+mn-ea"/>
                <a:cs typeface="+mn-cs"/>
              </a:rPr>
              <a:t/>
            </a:r>
            <a:br>
              <a:rPr lang="en-US" altLang="ko-KR" sz="1200" b="0" i="0" kern="1200" dirty="0" smtClean="0">
                <a:solidFill>
                  <a:schemeClr val="tx1"/>
                </a:solidFill>
                <a:effectLst/>
                <a:latin typeface="+mn-lt"/>
                <a:ea typeface="+mn-ea"/>
                <a:cs typeface="+mn-cs"/>
              </a:rPr>
            </a:b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앱 스타일의 상호 작용 및 탐색으로 사용자에게 응용 프로그램 같은 느낌을 줌</a:t>
            </a: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Push </a:t>
            </a:r>
            <a:r>
              <a:rPr lang="en-US" altLang="ko-KR" baseline="0" dirty="0" err="1" smtClean="0"/>
              <a:t>noti</a:t>
            </a:r>
            <a:r>
              <a:rPr lang="en-US" altLang="ko-KR" baseline="0" dirty="0" smtClean="0"/>
              <a:t> : </a:t>
            </a:r>
            <a:r>
              <a:rPr lang="ko-KR" altLang="en-US" sz="1200" b="0" i="0" kern="1200" smtClean="0">
                <a:solidFill>
                  <a:schemeClr val="tx1"/>
                </a:solidFill>
                <a:effectLst/>
                <a:latin typeface="+mn-lt"/>
                <a:ea typeface="+mn-ea"/>
                <a:cs typeface="+mn-cs"/>
              </a:rPr>
              <a:t>푸시 노티피케이션을 통해 사용자 다시 불러오기</a:t>
            </a: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Fast: </a:t>
            </a:r>
            <a:r>
              <a:rPr lang="ko-KR" altLang="en-US" sz="1200" b="0" i="0" kern="1200" smtClean="0">
                <a:solidFill>
                  <a:schemeClr val="tx1"/>
                </a:solidFill>
                <a:effectLst/>
                <a:latin typeface="+mn-lt"/>
                <a:ea typeface="+mn-ea"/>
                <a:cs typeface="+mn-cs"/>
              </a:rPr>
              <a:t>복잡한 설치가 필요없다면 </a:t>
            </a:r>
            <a:r>
              <a:rPr lang="en-US" altLang="ko-KR" sz="1200" b="0" i="0" kern="1200" dirty="0" smtClean="0">
                <a:solidFill>
                  <a:schemeClr val="tx1"/>
                </a:solidFill>
                <a:effectLst/>
                <a:latin typeface="+mn-lt"/>
                <a:ea typeface="+mn-ea"/>
                <a:cs typeface="+mn-cs"/>
              </a:rPr>
              <a:t>URL</a:t>
            </a:r>
            <a:r>
              <a:rPr lang="ko-KR" altLang="en-US" sz="1200" b="0" i="0" kern="1200" smtClean="0">
                <a:solidFill>
                  <a:schemeClr val="tx1"/>
                </a:solidFill>
                <a:effectLst/>
                <a:latin typeface="+mn-lt"/>
                <a:ea typeface="+mn-ea"/>
                <a:cs typeface="+mn-cs"/>
              </a:rPr>
              <a:t>을 통해 쉽게 공유가능해야함</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항상 최신이다</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서비스 워커의 업데이트 프로세스로</a:t>
            </a:r>
            <a:r>
              <a:rPr lang="en-US" altLang="ko-KR" sz="1200" b="0" i="0" kern="1200" dirty="0" smtClean="0">
                <a:solidFill>
                  <a:schemeClr val="tx1"/>
                </a:solidFill>
                <a:effectLst/>
                <a:latin typeface="+mn-lt"/>
                <a:ea typeface="+mn-ea"/>
                <a:cs typeface="+mn-cs"/>
              </a:rPr>
              <a:t>)</a:t>
            </a:r>
            <a:br>
              <a:rPr lang="en-US" altLang="ko-KR" sz="1200" b="0" i="0" kern="1200" dirty="0" smtClean="0">
                <a:solidFill>
                  <a:schemeClr val="tx1"/>
                </a:solidFill>
                <a:effectLst/>
                <a:latin typeface="+mn-lt"/>
                <a:ea typeface="+mn-ea"/>
                <a:cs typeface="+mn-cs"/>
              </a:rPr>
            </a:br>
            <a:r>
              <a:rPr lang="en-US" altLang="ko-KR" sz="1200" b="0" i="0" kern="1200" dirty="0" smtClean="0">
                <a:solidFill>
                  <a:schemeClr val="tx1"/>
                </a:solidFill>
                <a:effectLst/>
                <a:latin typeface="+mn-lt"/>
                <a:ea typeface="+mn-ea"/>
                <a:cs typeface="+mn-cs"/>
              </a:rPr>
              <a:t>Smooth animations, scrolling, and navigations keep the experience silky smooth.</a:t>
            </a:r>
            <a:endParaRPr lang="ko-KR" altLang="en-US" sz="1200" b="0" i="0" kern="1200" smtClean="0">
              <a:solidFill>
                <a:schemeClr val="tx1"/>
              </a:solidFill>
              <a:effectLst/>
              <a:latin typeface="+mn-lt"/>
              <a:ea typeface="+mn-ea"/>
              <a:cs typeface="+mn-cs"/>
            </a:endParaRP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Secure: </a:t>
            </a:r>
            <a:r>
              <a:rPr lang="en-US" altLang="ko-KR" dirty="0" smtClean="0"/>
              <a:t>Secure Origin.</a:t>
            </a:r>
            <a:r>
              <a:rPr lang="ko-KR" altLang="en-US" sz="1200" b="0" i="0" kern="1200" smtClean="0">
                <a:solidFill>
                  <a:schemeClr val="tx1"/>
                </a:solidFill>
                <a:effectLst/>
                <a:latin typeface="+mn-lt"/>
                <a:ea typeface="+mn-ea"/>
                <a:cs typeface="+mn-cs"/>
              </a:rPr>
              <a:t> 내용의 스누핑을 방지하기 위해 </a:t>
            </a:r>
            <a:r>
              <a:rPr lang="en-US" altLang="ko-KR" sz="1200" b="0" i="0" kern="1200" dirty="0" smtClean="0">
                <a:solidFill>
                  <a:schemeClr val="tx1"/>
                </a:solidFill>
                <a:effectLst/>
                <a:latin typeface="+mn-lt"/>
                <a:ea typeface="+mn-ea"/>
                <a:cs typeface="+mn-cs"/>
              </a:rPr>
              <a:t>HTTPS</a:t>
            </a:r>
            <a:r>
              <a:rPr lang="ko-KR" altLang="en-US" sz="1200" b="0" i="0" kern="1200" smtClean="0">
                <a:solidFill>
                  <a:schemeClr val="tx1"/>
                </a:solidFill>
                <a:effectLst/>
                <a:latin typeface="+mn-lt"/>
                <a:ea typeface="+mn-ea"/>
                <a:cs typeface="+mn-cs"/>
              </a:rPr>
              <a:t>를 통해서 전달</a:t>
            </a:r>
            <a:r>
              <a:rPr lang="en-US" altLang="ko-KR" sz="1200" b="0" i="0" kern="1200" dirty="0" smtClean="0">
                <a:solidFill>
                  <a:schemeClr val="tx1"/>
                </a:solidFill>
                <a:effectLst/>
                <a:latin typeface="+mn-lt"/>
                <a:ea typeface="+mn-ea"/>
                <a:cs typeface="+mn-cs"/>
              </a:rPr>
              <a:t>.</a:t>
            </a:r>
            <a:endParaRPr lang="ko-KR" altLang="en-US" sz="1200" b="0" i="0" kern="120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endParaRPr lang="en-US" altLang="ko-KR" dirty="0" smtClean="0"/>
          </a:p>
          <a:p>
            <a:r>
              <a:rPr lang="en-US" altLang="ko-KR" dirty="0" smtClean="0"/>
              <a:t>The benefits of a progressive web app</a:t>
            </a:r>
          </a:p>
          <a:p>
            <a:pPr lvl="1"/>
            <a:r>
              <a:rPr lang="en-US" altLang="ko-KR" dirty="0" smtClean="0"/>
              <a:t>Available offline or with a slow connection</a:t>
            </a:r>
          </a:p>
          <a:p>
            <a:pPr lvl="1"/>
            <a:r>
              <a:rPr lang="en-US" altLang="ko-KR" dirty="0" smtClean="0"/>
              <a:t>Add-to-home icon can be added in the dialogue as needed</a:t>
            </a:r>
          </a:p>
          <a:p>
            <a:pPr lvl="1"/>
            <a:r>
              <a:rPr lang="en-US" altLang="ko-KR" dirty="0" smtClean="0"/>
              <a:t>Push alerts are possible</a:t>
            </a:r>
          </a:p>
          <a:p>
            <a:pPr lvl="1"/>
            <a:r>
              <a:rPr lang="en-US" altLang="ko-KR" dirty="0" smtClean="0"/>
              <a:t>Very fast loading times</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6</a:t>
            </a:fld>
            <a:endParaRPr lang="ko-KR" altLang="en-US"/>
          </a:p>
        </p:txBody>
      </p:sp>
    </p:spTree>
    <p:extLst>
      <p:ext uri="{BB962C8B-B14F-4D97-AF65-F5344CB8AC3E}">
        <p14:creationId xmlns:p14="http://schemas.microsoft.com/office/powerpoint/2010/main" val="1323193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Service worker</a:t>
            </a:r>
            <a:r>
              <a:rPr lang="ko-KR" altLang="en-US" sz="1200" b="0" i="0" kern="1200" smtClean="0">
                <a:solidFill>
                  <a:schemeClr val="tx1"/>
                </a:solidFill>
                <a:effectLst/>
                <a:latin typeface="+mn-lt"/>
                <a:ea typeface="+mn-ea"/>
                <a:cs typeface="+mn-cs"/>
              </a:rPr>
              <a:t>는 웹 페이지의 스레드와는 별도로 백그라운드에서 실행되어 이벤트를 처리하는 스크립트입니다</a:t>
            </a:r>
            <a:r>
              <a:rPr lang="en-US" altLang="ko-KR" sz="1200" b="0" i="0" kern="1200" dirty="0" smtClean="0">
                <a:solidFill>
                  <a:schemeClr val="tx1"/>
                </a:solidFill>
                <a:effectLst/>
                <a:latin typeface="+mn-lt"/>
                <a:ea typeface="+mn-ea"/>
                <a:cs typeface="+mn-cs"/>
              </a:rPr>
              <a:t>. </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Service worker</a:t>
            </a:r>
            <a:r>
              <a:rPr lang="ko-KR" altLang="en-US" sz="1200" b="0" i="0" kern="1200" smtClean="0">
                <a:solidFill>
                  <a:schemeClr val="tx1"/>
                </a:solidFill>
                <a:effectLst/>
                <a:latin typeface="+mn-lt"/>
                <a:ea typeface="+mn-ea"/>
                <a:cs typeface="+mn-cs"/>
              </a:rPr>
              <a:t>를 통해서 웹 앱의 모든 중요 데이터를 캐싱해 두도록 하여 사용자가 오프라인이거나 불안정한 네트워크에 있어도 빠르고 안정적으로 서비스를 이용할 수 있습니다</a:t>
            </a:r>
            <a:r>
              <a:rPr lang="en-US" altLang="ko-KR" sz="1200" b="0" i="0" kern="1200" dirty="0" smtClean="0">
                <a:solidFill>
                  <a:schemeClr val="tx1"/>
                </a:solidFill>
                <a:effectLst/>
                <a:latin typeface="+mn-lt"/>
                <a:ea typeface="+mn-ea"/>
                <a:cs typeface="+mn-cs"/>
              </a:rPr>
              <a:t>. Service worker</a:t>
            </a:r>
            <a:r>
              <a:rPr lang="ko-KR" altLang="en-US" sz="1200" b="0" i="0" kern="1200" smtClean="0">
                <a:solidFill>
                  <a:schemeClr val="tx1"/>
                </a:solidFill>
                <a:effectLst/>
                <a:latin typeface="+mn-lt"/>
                <a:ea typeface="+mn-ea"/>
                <a:cs typeface="+mn-cs"/>
              </a:rPr>
              <a:t>는 인터넷 연결되어있는 경우에도 </a:t>
            </a:r>
            <a:r>
              <a:rPr lang="en-US" altLang="ko-KR" sz="1200" b="0" i="0" kern="1200" dirty="0" smtClean="0">
                <a:solidFill>
                  <a:schemeClr val="tx1"/>
                </a:solidFill>
                <a:effectLst/>
                <a:latin typeface="+mn-lt"/>
                <a:ea typeface="+mn-ea"/>
                <a:cs typeface="+mn-cs"/>
              </a:rPr>
              <a:t>offline </a:t>
            </a:r>
            <a:r>
              <a:rPr lang="ko-KR" altLang="en-US" sz="1200" b="0" i="0" kern="1200" smtClean="0">
                <a:solidFill>
                  <a:schemeClr val="tx1"/>
                </a:solidFill>
                <a:effectLst/>
                <a:latin typeface="+mn-lt"/>
                <a:ea typeface="+mn-ea"/>
                <a:cs typeface="+mn-cs"/>
              </a:rPr>
              <a:t>데이터 우선 실행하며 웹 페이지에 접속하게 되면 네트워크 연결 완료 이전에 웹 페이지 로딩 이전에 미리 캐슁해놓은 콘텐츠 로딩합니다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그 후 네트워크 연결이 되면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웹 페이지의 새로운 온라인 콘텐츠를 업데이트 합니다</a:t>
            </a:r>
            <a:r>
              <a:rPr lang="en-US" altLang="ko-KR" sz="1200" b="0" i="0" kern="1200" dirty="0" smtClean="0">
                <a:solidFill>
                  <a:schemeClr val="tx1"/>
                </a:solidFill>
                <a:effectLst/>
                <a:latin typeface="+mn-lt"/>
                <a:ea typeface="+mn-ea"/>
                <a:cs typeface="+mn-cs"/>
              </a:rPr>
              <a:t>.</a:t>
            </a:r>
          </a:p>
          <a:p>
            <a:endParaRPr lang="en-US"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7</a:t>
            </a:fld>
            <a:endParaRPr lang="ko-KR" altLang="en-US"/>
          </a:p>
        </p:txBody>
      </p:sp>
    </p:spTree>
    <p:extLst>
      <p:ext uri="{BB962C8B-B14F-4D97-AF65-F5344CB8AC3E}">
        <p14:creationId xmlns:p14="http://schemas.microsoft.com/office/powerpoint/2010/main" val="412220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Service worker</a:t>
            </a:r>
            <a:r>
              <a:rPr lang="ko-KR" altLang="en-US" sz="1200" b="0" i="0" kern="1200" smtClean="0">
                <a:solidFill>
                  <a:schemeClr val="tx1"/>
                </a:solidFill>
                <a:effectLst/>
                <a:latin typeface="+mn-lt"/>
                <a:ea typeface="+mn-ea"/>
                <a:cs typeface="+mn-cs"/>
              </a:rPr>
              <a:t>는 웹 페이지의 스레드와는 별도로 백그라운드에서 실행되어 이벤트를 처리하는 스크립트입니다</a:t>
            </a:r>
            <a:r>
              <a:rPr lang="en-US" altLang="ko-KR" sz="1200" b="0" i="0" kern="1200" dirty="0" smtClean="0">
                <a:solidFill>
                  <a:schemeClr val="tx1"/>
                </a:solidFill>
                <a:effectLst/>
                <a:latin typeface="+mn-lt"/>
                <a:ea typeface="+mn-ea"/>
                <a:cs typeface="+mn-cs"/>
              </a:rPr>
              <a:t>. </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Service worker</a:t>
            </a:r>
            <a:r>
              <a:rPr lang="ko-KR" altLang="en-US" sz="1200" b="0" i="0" kern="1200" smtClean="0">
                <a:solidFill>
                  <a:schemeClr val="tx1"/>
                </a:solidFill>
                <a:effectLst/>
                <a:latin typeface="+mn-lt"/>
                <a:ea typeface="+mn-ea"/>
                <a:cs typeface="+mn-cs"/>
              </a:rPr>
              <a:t>를 통해서 웹 앱의 모든 중요 데이터를 캐싱해 두도록 하여 사용자가 오프라인이거나 불안정한 네트워크에 있어도 빠르고 안정적으로 서비스를 이용할 수 있습니다</a:t>
            </a:r>
            <a:r>
              <a:rPr lang="en-US" altLang="ko-KR" sz="1200" b="0" i="0" kern="1200" dirty="0" smtClean="0">
                <a:solidFill>
                  <a:schemeClr val="tx1"/>
                </a:solidFill>
                <a:effectLst/>
                <a:latin typeface="+mn-lt"/>
                <a:ea typeface="+mn-ea"/>
                <a:cs typeface="+mn-cs"/>
              </a:rPr>
              <a:t>. Service worker</a:t>
            </a:r>
            <a:r>
              <a:rPr lang="ko-KR" altLang="en-US" sz="1200" b="0" i="0" kern="1200" smtClean="0">
                <a:solidFill>
                  <a:schemeClr val="tx1"/>
                </a:solidFill>
                <a:effectLst/>
                <a:latin typeface="+mn-lt"/>
                <a:ea typeface="+mn-ea"/>
                <a:cs typeface="+mn-cs"/>
              </a:rPr>
              <a:t>는 인터넷 연결되어있는 경우에도 </a:t>
            </a:r>
            <a:r>
              <a:rPr lang="en-US" altLang="ko-KR" sz="1200" b="0" i="0" kern="1200" dirty="0" smtClean="0">
                <a:solidFill>
                  <a:schemeClr val="tx1"/>
                </a:solidFill>
                <a:effectLst/>
                <a:latin typeface="+mn-lt"/>
                <a:ea typeface="+mn-ea"/>
                <a:cs typeface="+mn-cs"/>
              </a:rPr>
              <a:t>offline </a:t>
            </a:r>
            <a:r>
              <a:rPr lang="ko-KR" altLang="en-US" sz="1200" b="0" i="0" kern="1200" smtClean="0">
                <a:solidFill>
                  <a:schemeClr val="tx1"/>
                </a:solidFill>
                <a:effectLst/>
                <a:latin typeface="+mn-lt"/>
                <a:ea typeface="+mn-ea"/>
                <a:cs typeface="+mn-cs"/>
              </a:rPr>
              <a:t>데이터 우선 실행하며 웹 페이지에 접속하게 되면 네트워크 연결 완료 이전에 웹 페이지 로딩 이전에 미리 캐슁해놓은 콘텐츠 로딩합니다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그 후 네트워크 연결이 되면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웹 페이지의 새로운 온라인 콘텐츠를 업데이트 합니다</a:t>
            </a:r>
            <a:r>
              <a:rPr lang="en-US" altLang="ko-KR" sz="1200" b="0" i="0" kern="1200" dirty="0" smtClean="0">
                <a:solidFill>
                  <a:schemeClr val="tx1"/>
                </a:solidFill>
                <a:effectLst/>
                <a:latin typeface="+mn-lt"/>
                <a:ea typeface="+mn-ea"/>
                <a:cs typeface="+mn-cs"/>
              </a:rPr>
              <a:t>.</a:t>
            </a:r>
          </a:p>
          <a:p>
            <a:endParaRPr lang="en-US"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8</a:t>
            </a:fld>
            <a:endParaRPr lang="ko-KR" altLang="en-US"/>
          </a:p>
        </p:txBody>
      </p:sp>
    </p:spTree>
    <p:extLst>
      <p:ext uri="{BB962C8B-B14F-4D97-AF65-F5344CB8AC3E}">
        <p14:creationId xmlns:p14="http://schemas.microsoft.com/office/powerpoint/2010/main" val="527335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Service Workers </a:t>
            </a:r>
            <a:r>
              <a:rPr lang="ko-KR" altLang="ko-KR" sz="1200" kern="1200" smtClean="0">
                <a:solidFill>
                  <a:schemeClr val="tx1"/>
                </a:solidFill>
                <a:effectLst/>
                <a:latin typeface="+mn-lt"/>
                <a:ea typeface="+mn-ea"/>
                <a:cs typeface="+mn-cs"/>
              </a:rPr>
              <a:t>는 웹 페이지에서 완전히 독립적인 자체의 생명주기</a:t>
            </a:r>
            <a:r>
              <a:rPr lang="en-US" altLang="ko-KR" sz="1200" kern="1200" dirty="0" smtClean="0">
                <a:solidFill>
                  <a:schemeClr val="tx1"/>
                </a:solidFill>
                <a:effectLst/>
                <a:latin typeface="+mn-lt"/>
                <a:ea typeface="+mn-ea"/>
                <a:cs typeface="+mn-cs"/>
              </a:rPr>
              <a:t>(Life Cycle)</a:t>
            </a:r>
            <a:r>
              <a:rPr lang="ko-KR" altLang="ko-KR" sz="1200" kern="1200" smtClean="0">
                <a:solidFill>
                  <a:schemeClr val="tx1"/>
                </a:solidFill>
                <a:effectLst/>
                <a:latin typeface="+mn-lt"/>
                <a:ea typeface="+mn-ea"/>
                <a:cs typeface="+mn-cs"/>
              </a:rPr>
              <a:t>를 가지고 있으며</a:t>
            </a:r>
            <a:r>
              <a:rPr lang="en-US" altLang="ko-KR" sz="1200" kern="1200" dirty="0" smtClean="0">
                <a:solidFill>
                  <a:schemeClr val="tx1"/>
                </a:solidFill>
                <a:effectLst/>
                <a:latin typeface="+mn-lt"/>
                <a:ea typeface="+mn-ea"/>
                <a:cs typeface="+mn-cs"/>
              </a:rPr>
              <a:t>, register</a:t>
            </a:r>
            <a:r>
              <a:rPr lang="ko-KR" altLang="ko-KR" sz="1200" kern="1200" smtClean="0">
                <a:solidFill>
                  <a:schemeClr val="tx1"/>
                </a:solidFill>
                <a:effectLst/>
                <a:latin typeface="+mn-lt"/>
                <a:ea typeface="+mn-ea"/>
                <a:cs typeface="+mn-cs"/>
              </a:rPr>
              <a:t>를 통해 백그라운드에서</a:t>
            </a:r>
            <a:r>
              <a:rPr lang="en-US" altLang="ko-KR" sz="1200" kern="1200" dirty="0" smtClean="0">
                <a:solidFill>
                  <a:schemeClr val="tx1"/>
                </a:solidFill>
                <a:effectLst/>
                <a:latin typeface="+mn-lt"/>
                <a:ea typeface="+mn-ea"/>
                <a:cs typeface="+mn-cs"/>
              </a:rPr>
              <a:t> Service Workers </a:t>
            </a:r>
            <a:r>
              <a:rPr lang="ko-KR" altLang="ko-KR" sz="1200" kern="1200" smtClean="0">
                <a:solidFill>
                  <a:schemeClr val="tx1"/>
                </a:solidFill>
                <a:effectLst/>
                <a:latin typeface="+mn-lt"/>
                <a:ea typeface="+mn-ea"/>
                <a:cs typeface="+mn-cs"/>
              </a:rPr>
              <a:t>의 설치 과정을 시작하게 됩니다</a:t>
            </a:r>
            <a:r>
              <a:rPr lang="en-US" altLang="ko-KR" sz="1200" kern="1200" dirty="0" smtClean="0">
                <a:solidFill>
                  <a:schemeClr val="tx1"/>
                </a:solidFill>
                <a:effectLst/>
                <a:latin typeface="+mn-lt"/>
                <a:ea typeface="+mn-ea"/>
                <a:cs typeface="+mn-cs"/>
              </a:rPr>
              <a:t>.</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t>9</a:t>
            </a:fld>
            <a:endParaRPr lang="ko-KR" altLang="en-US"/>
          </a:p>
        </p:txBody>
      </p:sp>
    </p:spTree>
    <p:extLst>
      <p:ext uri="{BB962C8B-B14F-4D97-AF65-F5344CB8AC3E}">
        <p14:creationId xmlns:p14="http://schemas.microsoft.com/office/powerpoint/2010/main" val="161942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제목 슬라이드">
    <p:spTree>
      <p:nvGrpSpPr>
        <p:cNvPr id="1" name=""/>
        <p:cNvGrpSpPr/>
        <p:nvPr/>
      </p:nvGrpSpPr>
      <p:grpSpPr>
        <a:xfrm>
          <a:off x="0" y="0"/>
          <a:ext cx="0" cy="0"/>
          <a:chOff x="0" y="0"/>
          <a:chExt cx="0" cy="0"/>
        </a:xfrm>
      </p:grpSpPr>
      <p:sp>
        <p:nvSpPr>
          <p:cNvPr id="2" name="Text Box 168"/>
          <p:cNvSpPr txBox="1">
            <a:spLocks noChangeArrowheads="1"/>
          </p:cNvSpPr>
          <p:nvPr/>
        </p:nvSpPr>
        <p:spPr bwMode="auto">
          <a:xfrm>
            <a:off x="9159385" y="6378715"/>
            <a:ext cx="1721946" cy="276999"/>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pPr>
            <a:r>
              <a:rPr lang="en-US" altLang="ko-KR" sz="1200" dirty="0">
                <a:solidFill>
                  <a:srgbClr val="C0C0C0"/>
                </a:solidFill>
                <a:latin typeface="Arial" charset="0"/>
                <a:ea typeface="맑은 고딕" pitchFamily="50" charset="-127"/>
              </a:rPr>
              <a:t>LGE Internal Use Only</a:t>
            </a:r>
          </a:p>
        </p:txBody>
      </p:sp>
    </p:spTree>
    <p:extLst>
      <p:ext uri="{BB962C8B-B14F-4D97-AF65-F5344CB8AC3E}">
        <p14:creationId xmlns:p14="http://schemas.microsoft.com/office/powerpoint/2010/main" val="15188675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238370" y="980731"/>
            <a:ext cx="11715263" cy="5400599"/>
          </a:xfrm>
          <a:prstGeom prst="rect">
            <a:avLst/>
          </a:prstGeom>
        </p:spPr>
        <p:txBody>
          <a:bodyPr/>
          <a:lstStyle>
            <a:lvl1pPr marL="180000" indent="324000" algn="l" rtl="0" eaLnBrk="0" fontAlgn="base" latinLnBrk="1" hangingPunct="0">
              <a:spcBef>
                <a:spcPts val="500"/>
              </a:spcBef>
              <a:spcAft>
                <a:spcPts val="500"/>
              </a:spcAft>
              <a:buClr>
                <a:srgbClr val="AC144A"/>
              </a:buClr>
              <a:buFont typeface="Wingdings" panose="05000000000000000000" pitchFamily="2" charset="2"/>
              <a:buChar char="§"/>
              <a:defRPr kumimoji="1" lang="ko-KR" altLang="en-US" sz="2400" b="0" kern="0" spc="-150" dirty="0" smtClean="0">
                <a:solidFill>
                  <a:schemeClr val="tx1">
                    <a:lumMod val="85000"/>
                    <a:lumOff val="15000"/>
                  </a:schemeClr>
                </a:solidFill>
                <a:latin typeface="LG스마트체 Regular" panose="020B0600000101010101" pitchFamily="50" charset="-127"/>
                <a:ea typeface="LG스마트체 Regular" panose="020B0600000101010101" pitchFamily="50" charset="-127"/>
                <a:cs typeface="Arial" panose="020B0604020202020204" pitchFamily="34" charset="0"/>
              </a:defRPr>
            </a:lvl1pPr>
            <a:lvl2pPr marL="540000" indent="324000" algn="l" rtl="0" fontAlgn="base" latinLnBrk="1">
              <a:spcBef>
                <a:spcPts val="500"/>
              </a:spcBef>
              <a:spcAft>
                <a:spcPts val="500"/>
              </a:spcAft>
              <a:buClr>
                <a:srgbClr val="C00000"/>
              </a:buClr>
              <a:buFont typeface="Arial" panose="020B0604020202020204" pitchFamily="34" charset="0"/>
              <a:buChar char="•"/>
              <a:defRPr kumimoji="1" lang="ko-KR" altLang="en-US" sz="2000" kern="0" spc="-150" dirty="0" smtClean="0">
                <a:solidFill>
                  <a:schemeClr val="tx1">
                    <a:lumMod val="85000"/>
                    <a:lumOff val="15000"/>
                  </a:schemeClr>
                </a:solidFill>
                <a:latin typeface="LG스마트체 Light" panose="020B0600000101010101" pitchFamily="50" charset="-127"/>
                <a:ea typeface="LG스마트체 Light" panose="020B0600000101010101" pitchFamily="50" charset="-127"/>
                <a:cs typeface="+mn-cs"/>
              </a:defRPr>
            </a:lvl2pPr>
            <a:lvl3pPr marL="900000" indent="324000">
              <a:spcBef>
                <a:spcPts val="500"/>
              </a:spcBef>
              <a:spcAft>
                <a:spcPts val="500"/>
              </a:spcAft>
              <a:buClr>
                <a:schemeClr val="tx1">
                  <a:lumMod val="50000"/>
                  <a:lumOff val="50000"/>
                </a:schemeClr>
              </a:buClr>
              <a:buFont typeface="Arial" panose="020B0604020202020204" pitchFamily="34" charset="0"/>
              <a:buChar char="•"/>
              <a:defRPr sz="1600">
                <a:latin typeface="LG스마트체 Light" panose="020B0600000101010101" pitchFamily="50" charset="-127"/>
                <a:ea typeface="LG스마트체 Light" panose="020B0600000101010101" pitchFamily="50" charset="-127"/>
                <a:cs typeface="Times New Roman" panose="02020603050405020304" pitchFamily="18" charset="0"/>
              </a:defRPr>
            </a:lvl3pPr>
            <a:lvl4pPr marL="1224000" indent="324000">
              <a:spcBef>
                <a:spcPts val="500"/>
              </a:spcBef>
              <a:spcAft>
                <a:spcPts val="500"/>
              </a:spcAft>
              <a:buFont typeface="Wingdings" pitchFamily="2" charset="2"/>
              <a:buChar char="ü"/>
              <a:defRPr sz="1400">
                <a:latin typeface="LG스마트체 Light" panose="020B0600000101010101" pitchFamily="50" charset="-127"/>
                <a:ea typeface="LG스마트체 Light" panose="020B0600000101010101" pitchFamily="50" charset="-127"/>
                <a:cs typeface="Times New Roman" panose="02020603050405020304" pitchFamily="18" charset="0"/>
              </a:defRPr>
            </a:lvl4pPr>
            <a:lvl5pPr>
              <a:defRPr sz="1200">
                <a:latin typeface="+mn-lt"/>
                <a:ea typeface="+mn-ea"/>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p:txBody>
      </p:sp>
      <p:sp>
        <p:nvSpPr>
          <p:cNvPr id="20" name="제목 19"/>
          <p:cNvSpPr>
            <a:spLocks noGrp="1"/>
          </p:cNvSpPr>
          <p:nvPr>
            <p:ph type="title"/>
          </p:nvPr>
        </p:nvSpPr>
        <p:spPr>
          <a:xfrm>
            <a:off x="238371" y="71315"/>
            <a:ext cx="11706896" cy="621382"/>
          </a:xfrm>
          <a:prstGeom prst="rect">
            <a:avLst/>
          </a:prstGeom>
        </p:spPr>
        <p:txBody>
          <a:bodyPr anchor="ctr"/>
          <a:lstStyle>
            <a:lvl1pPr>
              <a:defRPr sz="2800" b="0">
                <a:latin typeface="LG스마트체 SemiBold" panose="020B0600000101010101" pitchFamily="50" charset="-127"/>
                <a:ea typeface="LG스마트체 SemiBold" panose="020B0600000101010101" pitchFamily="50" charset="-127"/>
                <a:cs typeface="Arial" panose="020B0604020202020204" pitchFamily="34" charset="0"/>
              </a:defRPr>
            </a:lvl1pPr>
          </a:lstStyle>
          <a:p>
            <a:r>
              <a:rPr lang="ko-KR" altLang="en-US" smtClean="0"/>
              <a:t>마스터 제목 스타일 편집</a:t>
            </a:r>
            <a:endParaRPr lang="ko-KR" altLang="en-US" dirty="0"/>
          </a:p>
        </p:txBody>
      </p:sp>
      <p:sp>
        <p:nvSpPr>
          <p:cNvPr id="4" name="바닥글 개체 틀 4"/>
          <p:cNvSpPr>
            <a:spLocks noGrp="1"/>
          </p:cNvSpPr>
          <p:nvPr>
            <p:ph type="ftr" sz="quarter" idx="11"/>
          </p:nvPr>
        </p:nvSpPr>
        <p:spPr>
          <a:xfrm>
            <a:off x="238369" y="6486803"/>
            <a:ext cx="4114800" cy="365125"/>
          </a:xfrm>
          <a:prstGeom prst="rect">
            <a:avLst/>
          </a:prstGeom>
        </p:spPr>
        <p:txBody>
          <a:bodyPr/>
          <a:lstStyle>
            <a:lvl1pPr>
              <a:defRPr sz="1400">
                <a:solidFill>
                  <a:srgbClr val="AF3351"/>
                </a:solidFill>
                <a:latin typeface="LG스마트체 SemiBold" panose="020B0600000101010101" pitchFamily="50" charset="-127"/>
                <a:ea typeface="LG스마트체 SemiBold" panose="020B0600000101010101" pitchFamily="50" charset="-127"/>
              </a:defRPr>
            </a:lvl1pPr>
          </a:lstStyle>
          <a:p>
            <a:endParaRPr lang="ko-KR" altLang="en-US"/>
          </a:p>
        </p:txBody>
      </p:sp>
    </p:spTree>
    <p:extLst>
      <p:ext uri="{BB962C8B-B14F-4D97-AF65-F5344CB8AC3E}">
        <p14:creationId xmlns:p14="http://schemas.microsoft.com/office/powerpoint/2010/main" val="39220657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a:prstGeom prst="rect">
            <a:avLst/>
          </a:prstGeom>
        </p:spPr>
        <p:txBody>
          <a:bodyPr anchor="ctr"/>
          <a:lstStyle>
            <a:lvl1pPr algn="ctr">
              <a:defRPr sz="6000">
                <a:latin typeface="LG스마트체 Bold" panose="020B0600000101010101" pitchFamily="50" charset="-127"/>
                <a:ea typeface="LG스마트체 Bold" panose="020B0600000101010101" pitchFamily="50" charset="-127"/>
              </a:defRPr>
            </a:lvl1pPr>
          </a:lstStyle>
          <a:p>
            <a:r>
              <a:rPr lang="ko-KR" altLang="en-US" smtClean="0"/>
              <a:t>마스터 제목 스타일 편집</a:t>
            </a:r>
            <a:endParaRPr lang="ko-KR" altLang="en-US" dirty="0"/>
          </a:p>
        </p:txBody>
      </p:sp>
      <p:sp>
        <p:nvSpPr>
          <p:cNvPr id="3" name="부제목 2"/>
          <p:cNvSpPr>
            <a:spLocks noGrp="1"/>
          </p:cNvSpPr>
          <p:nvPr>
            <p:ph type="subTitle" idx="1"/>
          </p:nvPr>
        </p:nvSpPr>
        <p:spPr>
          <a:xfrm>
            <a:off x="1524000" y="3602038"/>
            <a:ext cx="9144000" cy="1655762"/>
          </a:xfrm>
          <a:prstGeom prst="rect">
            <a:avLst/>
          </a:prstGeom>
        </p:spPr>
        <p:txBody>
          <a:bodyPr anchor="ctr"/>
          <a:lstStyle>
            <a:lvl1pPr marL="0" indent="0" algn="ctr">
              <a:buNone/>
              <a:defRPr sz="2400">
                <a:solidFill>
                  <a:schemeClr val="bg2"/>
                </a:solidFill>
                <a:latin typeface="LG스마트체 SemiBold" panose="020B0600000101010101" pitchFamily="50" charset="-127"/>
                <a:ea typeface="LG스마트체 SemiBold" panose="020B0600000101010101"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a:xfrm>
            <a:off x="838200" y="6356352"/>
            <a:ext cx="2743200" cy="365125"/>
          </a:xfrm>
          <a:prstGeom prst="rect">
            <a:avLst/>
          </a:prstGeom>
        </p:spPr>
        <p:txBody>
          <a:bodyPr/>
          <a:lstStyle/>
          <a:p>
            <a:fld id="{8207FD90-F23B-4103-A174-52A40C21FF12}" type="datetimeFigureOut">
              <a:rPr lang="ko-KR" altLang="en-US" smtClean="0"/>
              <a:t>2016-10-18</a:t>
            </a:fld>
            <a:endParaRPr lang="ko-KR" altLang="en-US"/>
          </a:p>
        </p:txBody>
      </p:sp>
      <p:sp>
        <p:nvSpPr>
          <p:cNvPr id="6" name="슬라이드 번호 개체 틀 5"/>
          <p:cNvSpPr>
            <a:spLocks noGrp="1"/>
          </p:cNvSpPr>
          <p:nvPr>
            <p:ph type="sldNum" sz="quarter" idx="12"/>
          </p:nvPr>
        </p:nvSpPr>
        <p:spPr>
          <a:xfrm>
            <a:off x="8610600" y="6356352"/>
            <a:ext cx="2743200" cy="365125"/>
          </a:xfrm>
          <a:prstGeom prst="rect">
            <a:avLst/>
          </a:prstGeom>
        </p:spPr>
        <p:txBody>
          <a:bodyPr/>
          <a:lstStyle/>
          <a:p>
            <a:fld id="{60C9CF6C-663E-4B73-8F36-7D116A1D1A86}" type="slidenum">
              <a:rPr lang="ko-KR" altLang="en-US" smtClean="0"/>
              <a:t>‹#›</a:t>
            </a:fld>
            <a:endParaRPr lang="ko-KR" altLang="en-US"/>
          </a:p>
        </p:txBody>
      </p:sp>
    </p:spTree>
    <p:extLst>
      <p:ext uri="{BB962C8B-B14F-4D97-AF65-F5344CB8AC3E}">
        <p14:creationId xmlns:p14="http://schemas.microsoft.com/office/powerpoint/2010/main" val="12522397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761413" cy="706964"/>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0599" cy="304799"/>
          </a:xfrm>
          <a:prstGeom prst="rect">
            <a:avLst/>
          </a:prstGeom>
        </p:spPr>
        <p:txBody>
          <a:bodyPr/>
          <a:lstStyle/>
          <a:p>
            <a:fld id="{D30BB376-B19C-488D-ABEB-03C7E6E9E3E0}" type="datetimeFigureOut">
              <a:rPr lang="en-US" smtClean="0"/>
              <a:t>10/18/2016</a:t>
            </a:fld>
            <a:endParaRPr lang="en-US" dirty="0"/>
          </a:p>
        </p:txBody>
      </p:sp>
      <p:sp>
        <p:nvSpPr>
          <p:cNvPr id="5" name="Footer Placeholder 4"/>
          <p:cNvSpPr>
            <a:spLocks noGrp="1"/>
          </p:cNvSpPr>
          <p:nvPr>
            <p:ph type="ftr" sz="quarter" idx="11"/>
          </p:nvPr>
        </p:nvSpPr>
        <p:spPr>
          <a:xfrm>
            <a:off x="561110" y="639183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629637A9-119A-49DA-BD12-AAC58B377D80}" type="slidenum">
              <a:rPr lang="en-US" smtClean="0"/>
              <a:t>‹#›</a:t>
            </a:fld>
            <a:endParaRPr lang="en-US" dirty="0"/>
          </a:p>
        </p:txBody>
      </p:sp>
    </p:spTree>
    <p:extLst>
      <p:ext uri="{BB962C8B-B14F-4D97-AF65-F5344CB8AC3E}">
        <p14:creationId xmlns:p14="http://schemas.microsoft.com/office/powerpoint/2010/main" val="11229645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직사각형 3"/>
          <p:cNvSpPr/>
          <p:nvPr/>
        </p:nvSpPr>
        <p:spPr bwMode="auto">
          <a:xfrm>
            <a:off x="1" y="6449658"/>
            <a:ext cx="12192000" cy="4083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7" name="직사각형 6"/>
          <p:cNvSpPr/>
          <p:nvPr/>
        </p:nvSpPr>
        <p:spPr bwMode="auto">
          <a:xfrm>
            <a:off x="89709" y="0"/>
            <a:ext cx="12102292" cy="756000"/>
          </a:xfrm>
          <a:prstGeom prst="rect">
            <a:avLst/>
          </a:prstGeom>
          <a:gradFill>
            <a:gsLst>
              <a:gs pos="0">
                <a:srgbClr val="EAEAEA"/>
              </a:gs>
              <a:gs pos="13000">
                <a:schemeClr val="bg1">
                  <a:lumMod val="95000"/>
                </a:schemeClr>
              </a:gs>
              <a:gs pos="67000">
                <a:schemeClr val="bg1"/>
              </a:gs>
            </a:gsLst>
            <a:lin ang="0" scaled="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6" name="직사각형 5"/>
          <p:cNvSpPr/>
          <p:nvPr/>
        </p:nvSpPr>
        <p:spPr bwMode="auto">
          <a:xfrm>
            <a:off x="0" y="0"/>
            <a:ext cx="12192000" cy="75600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2" name="TextBox 1"/>
          <p:cNvSpPr txBox="1"/>
          <p:nvPr/>
        </p:nvSpPr>
        <p:spPr>
          <a:xfrm>
            <a:off x="11329742" y="6503455"/>
            <a:ext cx="452368" cy="276999"/>
          </a:xfrm>
          <a:prstGeom prst="rect">
            <a:avLst/>
          </a:prstGeom>
          <a:noFill/>
        </p:spPr>
        <p:txBody>
          <a:bodyPr wrap="none" rtlCol="0">
            <a:spAutoFit/>
          </a:bodyPr>
          <a:lstStyle/>
          <a:p>
            <a:fld id="{407A98ED-7B8B-4884-B288-98BAB8D262EF}" type="slidenum">
              <a:rPr lang="ko-KR" altLang="en-US" sz="1200" smtClean="0">
                <a:solidFill>
                  <a:schemeClr val="bg2">
                    <a:lumMod val="75000"/>
                  </a:schemeClr>
                </a:solidFill>
                <a:latin typeface="나눔고딕" panose="020D0604000000000000" pitchFamily="50" charset="-127"/>
                <a:ea typeface="나눔고딕" panose="020D0604000000000000" pitchFamily="50" charset="-127"/>
                <a:cs typeface="Arial" panose="020B0604020202020204" pitchFamily="34" charset="0"/>
              </a:rPr>
              <a:t>‹#›</a:t>
            </a:fld>
            <a:endParaRPr lang="ko-KR" altLang="en-US" sz="1200" dirty="0">
              <a:solidFill>
                <a:schemeClr val="bg2">
                  <a:lumMod val="75000"/>
                </a:schemeClr>
              </a:solidFill>
              <a:latin typeface="나눔고딕" panose="020D0604000000000000" pitchFamily="50" charset="-127"/>
              <a:ea typeface="나눔고딕" panose="020D0604000000000000" pitchFamily="50" charset="-127"/>
              <a:cs typeface="Arial" panose="020B0604020202020204" pitchFamily="34" charset="0"/>
            </a:endParaRPr>
          </a:p>
        </p:txBody>
      </p:sp>
      <p:sp>
        <p:nvSpPr>
          <p:cNvPr id="12" name="직사각형 11"/>
          <p:cNvSpPr/>
          <p:nvPr/>
        </p:nvSpPr>
        <p:spPr bwMode="auto">
          <a:xfrm>
            <a:off x="5" y="0"/>
            <a:ext cx="88617" cy="756000"/>
          </a:xfrm>
          <a:prstGeom prst="rect">
            <a:avLst/>
          </a:prstGeom>
          <a:solidFill>
            <a:srgbClr val="D6006B"/>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8" name="Text Box 168"/>
          <p:cNvSpPr txBox="1">
            <a:spLocks noChangeArrowheads="1"/>
          </p:cNvSpPr>
          <p:nvPr userDrawn="1"/>
        </p:nvSpPr>
        <p:spPr bwMode="auto">
          <a:xfrm>
            <a:off x="9404137" y="6515329"/>
            <a:ext cx="1721946" cy="276999"/>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pPr>
            <a:r>
              <a:rPr lang="en-US" altLang="ko-KR" sz="1200" dirty="0">
                <a:solidFill>
                  <a:srgbClr val="C0C0C0"/>
                </a:solidFill>
                <a:latin typeface="Arial" charset="0"/>
                <a:ea typeface="맑은 고딕" pitchFamily="50" charset="-127"/>
              </a:rPr>
              <a:t>LGE Internal Use Only</a:t>
            </a:r>
          </a:p>
        </p:txBody>
      </p:sp>
    </p:spTree>
    <p:extLst>
      <p:ext uri="{BB962C8B-B14F-4D97-AF65-F5344CB8AC3E}">
        <p14:creationId xmlns:p14="http://schemas.microsoft.com/office/powerpoint/2010/main" val="29710427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l" rtl="0" eaLnBrk="1" fontAlgn="base" latinLnBrk="1" hangingPunct="1">
        <a:spcBef>
          <a:spcPct val="0"/>
        </a:spcBef>
        <a:spcAft>
          <a:spcPct val="0"/>
        </a:spcAft>
        <a:defRPr kumimoji="1" sz="2000" b="1">
          <a:solidFill>
            <a:schemeClr val="tx1"/>
          </a:solidFill>
          <a:latin typeface="나눔고딕" panose="020D0604000000000000" pitchFamily="50" charset="-127"/>
          <a:ea typeface="나눔고딕" panose="020D0604000000000000" pitchFamily="50" charset="-127"/>
          <a:cs typeface="+mj-cs"/>
        </a:defRPr>
      </a:lvl1pPr>
      <a:lvl2pPr algn="l" rtl="0" eaLnBrk="1" fontAlgn="base" latinLnBrk="1" hangingPunct="1">
        <a:spcBef>
          <a:spcPct val="0"/>
        </a:spcBef>
        <a:spcAft>
          <a:spcPct val="0"/>
        </a:spcAft>
        <a:defRPr kumimoji="1" sz="2000" b="1">
          <a:solidFill>
            <a:schemeClr val="tx1"/>
          </a:solidFill>
          <a:latin typeface="Arial" charset="0"/>
          <a:ea typeface="돋움" pitchFamily="50" charset="-127"/>
        </a:defRPr>
      </a:lvl2pPr>
      <a:lvl3pPr algn="l" rtl="0" eaLnBrk="1" fontAlgn="base" latinLnBrk="1" hangingPunct="1">
        <a:spcBef>
          <a:spcPct val="0"/>
        </a:spcBef>
        <a:spcAft>
          <a:spcPct val="0"/>
        </a:spcAft>
        <a:defRPr kumimoji="1" sz="2000" b="1">
          <a:solidFill>
            <a:schemeClr val="tx1"/>
          </a:solidFill>
          <a:latin typeface="Arial" charset="0"/>
          <a:ea typeface="돋움" pitchFamily="50" charset="-127"/>
        </a:defRPr>
      </a:lvl3pPr>
      <a:lvl4pPr algn="l" rtl="0" eaLnBrk="1" fontAlgn="base" latinLnBrk="1" hangingPunct="1">
        <a:spcBef>
          <a:spcPct val="0"/>
        </a:spcBef>
        <a:spcAft>
          <a:spcPct val="0"/>
        </a:spcAft>
        <a:defRPr kumimoji="1" sz="2000" b="1">
          <a:solidFill>
            <a:schemeClr val="tx1"/>
          </a:solidFill>
          <a:latin typeface="Arial" charset="0"/>
          <a:ea typeface="돋움" pitchFamily="50" charset="-127"/>
        </a:defRPr>
      </a:lvl4pPr>
      <a:lvl5pPr algn="l" rtl="0" eaLnBrk="1" fontAlgn="base" latinLnBrk="1" hangingPunct="1">
        <a:spcBef>
          <a:spcPct val="0"/>
        </a:spcBef>
        <a:spcAft>
          <a:spcPct val="0"/>
        </a:spcAft>
        <a:defRPr kumimoji="1" sz="2000" b="1">
          <a:solidFill>
            <a:schemeClr val="tx1"/>
          </a:solidFill>
          <a:latin typeface="Arial" charset="0"/>
          <a:ea typeface="돋움" pitchFamily="50" charset="-127"/>
        </a:defRPr>
      </a:lvl5pPr>
      <a:lvl6pPr marL="457200" algn="l" rtl="0" eaLnBrk="1" fontAlgn="base" latinLnBrk="1" hangingPunct="1">
        <a:spcBef>
          <a:spcPct val="0"/>
        </a:spcBef>
        <a:spcAft>
          <a:spcPct val="0"/>
        </a:spcAft>
        <a:defRPr kumimoji="1" sz="2000" b="1">
          <a:solidFill>
            <a:schemeClr val="tx1"/>
          </a:solidFill>
          <a:latin typeface="Arial" charset="0"/>
          <a:ea typeface="돋움" pitchFamily="50" charset="-127"/>
        </a:defRPr>
      </a:lvl6pPr>
      <a:lvl7pPr marL="914400" algn="l" rtl="0" eaLnBrk="1" fontAlgn="base" latinLnBrk="1" hangingPunct="1">
        <a:spcBef>
          <a:spcPct val="0"/>
        </a:spcBef>
        <a:spcAft>
          <a:spcPct val="0"/>
        </a:spcAft>
        <a:defRPr kumimoji="1" sz="2000" b="1">
          <a:solidFill>
            <a:schemeClr val="tx1"/>
          </a:solidFill>
          <a:latin typeface="Arial" charset="0"/>
          <a:ea typeface="돋움" pitchFamily="50" charset="-127"/>
        </a:defRPr>
      </a:lvl7pPr>
      <a:lvl8pPr marL="1371600" algn="l" rtl="0" eaLnBrk="1" fontAlgn="base" latinLnBrk="1" hangingPunct="1">
        <a:spcBef>
          <a:spcPct val="0"/>
        </a:spcBef>
        <a:spcAft>
          <a:spcPct val="0"/>
        </a:spcAft>
        <a:defRPr kumimoji="1" sz="2000" b="1">
          <a:solidFill>
            <a:schemeClr val="tx1"/>
          </a:solidFill>
          <a:latin typeface="Arial" charset="0"/>
          <a:ea typeface="돋움" pitchFamily="50" charset="-127"/>
        </a:defRPr>
      </a:lvl8pPr>
      <a:lvl9pPr marL="1828800" algn="l" rtl="0" eaLnBrk="1" fontAlgn="base" latinLnBrk="1" hangingPunct="1">
        <a:spcBef>
          <a:spcPct val="0"/>
        </a:spcBef>
        <a:spcAft>
          <a:spcPct val="0"/>
        </a:spcAft>
        <a:defRPr kumimoji="1" sz="2000" b="1">
          <a:solidFill>
            <a:schemeClr val="tx1"/>
          </a:solidFill>
          <a:latin typeface="Arial" charset="0"/>
          <a:ea typeface="돋움" pitchFamily="50" charset="-127"/>
        </a:defRPr>
      </a:lvl9pPr>
    </p:titleStyle>
    <p:bodyStyle>
      <a:lvl1pPr marL="342900" indent="-342900" algn="l" rtl="0" eaLnBrk="1" fontAlgn="base" latinLnBrk="1" hangingPunct="1">
        <a:spcBef>
          <a:spcPct val="20000"/>
        </a:spcBef>
        <a:spcAft>
          <a:spcPct val="0"/>
        </a:spcAft>
        <a:defRPr kumimoji="1" b="1">
          <a:solidFill>
            <a:schemeClr val="tx1"/>
          </a:solidFill>
          <a:latin typeface="맑은 고딕" pitchFamily="50" charset="-127"/>
          <a:ea typeface="맑은 고딕" pitchFamily="50" charset="-127"/>
          <a:cs typeface="+mn-cs"/>
        </a:defRPr>
      </a:lvl1pPr>
      <a:lvl2pPr marL="742950" indent="-285750" algn="l" rtl="0" eaLnBrk="1" fontAlgn="base" latinLnBrk="1" hangingPunct="1">
        <a:spcBef>
          <a:spcPct val="20000"/>
        </a:spcBef>
        <a:spcAft>
          <a:spcPct val="0"/>
        </a:spcAft>
        <a:buChar char="–"/>
        <a:defRPr kumimoji="1" sz="2800">
          <a:solidFill>
            <a:schemeClr val="tx1"/>
          </a:solidFill>
          <a:latin typeface="굴림" charset="-127"/>
          <a:ea typeface="굴림" charset="-127"/>
        </a:defRPr>
      </a:lvl2pPr>
      <a:lvl3pPr marL="1147763" indent="-228600" algn="l" rtl="0" eaLnBrk="1" fontAlgn="base" latinLnBrk="1" hangingPunct="1">
        <a:spcBef>
          <a:spcPct val="20000"/>
        </a:spcBef>
        <a:spcAft>
          <a:spcPct val="0"/>
        </a:spcAft>
        <a:buChar char="•"/>
        <a:defRPr kumimoji="1" sz="2400">
          <a:solidFill>
            <a:schemeClr val="tx1"/>
          </a:solidFill>
          <a:latin typeface="굴림" charset="-127"/>
          <a:ea typeface="굴림" charset="-127"/>
        </a:defRPr>
      </a:lvl3pPr>
      <a:lvl4pPr marL="16002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4pPr>
      <a:lvl5pPr marL="20574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5pPr>
      <a:lvl6pPr marL="25146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6pPr>
      <a:lvl7pPr marL="29718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7pPr>
      <a:lvl8pPr marL="34290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8pPr>
      <a:lvl9pPr marL="38862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png"/><Relationship Id="rId4" Type="http://schemas.openxmlformats.org/officeDocument/2006/relationships/image" Target="../media/image36.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hyperlink" Target="https://developer.microsoft.com/en-us/microsoft-edge/platform/status/serviceworker" TargetMode="External"/><Relationship Id="rId1" Type="http://schemas.openxmlformats.org/officeDocument/2006/relationships/slideLayout" Target="../slideLayouts/slideLayout2.xml"/><Relationship Id="rId6" Type="http://schemas.openxmlformats.org/officeDocument/2006/relationships/hyperlink" Target="https://platform-status.mozilla.org/#service-worker" TargetMode="External"/><Relationship Id="rId11" Type="http://schemas.openxmlformats.org/officeDocument/2006/relationships/image" Target="../media/image1.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hyperlink" Target="http://crbug.com/364627" TargetMode="External"/><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hyperlink" Target="https://jakearchibald.com/2014/offline-cookbook/" TargetMode="External"/><Relationship Id="rId3" Type="http://schemas.openxmlformats.org/officeDocument/2006/relationships/hyperlink" Target="https://pwa.rocks/" TargetMode="External"/><Relationship Id="rId7" Type="http://schemas.openxmlformats.org/officeDocument/2006/relationships/hyperlink" Target="https://www.w3.org/TR/push-api/" TargetMode="External"/><Relationship Id="rId2" Type="http://schemas.openxmlformats.org/officeDocument/2006/relationships/hyperlink" Target="https://pwa-directory.appspot.com/" TargetMode="External"/><Relationship Id="rId1" Type="http://schemas.openxmlformats.org/officeDocument/2006/relationships/slideLayout" Target="../slideLayouts/slideLayout2.xml"/><Relationship Id="rId6" Type="http://schemas.openxmlformats.org/officeDocument/2006/relationships/hyperlink" Target="https://www.w3.org/TR/service-workers/" TargetMode="External"/><Relationship Id="rId5" Type="http://schemas.openxmlformats.org/officeDocument/2006/relationships/hyperlink" Target="https://www.w3.org/TR/appmanifest/" TargetMode="External"/><Relationship Id="rId4" Type="http://schemas.openxmlformats.org/officeDocument/2006/relationships/hyperlink" Target="https://developers.google.com/web/progressive-web-apps/" TargetMode="External"/><Relationship Id="rId9"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hyperlink" Target="https://iswebvrready.org/" TargetMode="External"/><Relationship Id="rId2" Type="http://schemas.openxmlformats.org/officeDocument/2006/relationships/hyperlink" Target="https://w3c.github.io/webvr/" TargetMode="External"/><Relationship Id="rId1" Type="http://schemas.openxmlformats.org/officeDocument/2006/relationships/slideLayout" Target="../slideLayouts/slideLayout2.xml"/><Relationship Id="rId6" Type="http://schemas.openxmlformats.org/officeDocument/2006/relationships/hyperlink" Target="https://jihyerish.github.io/aframevr/simplescene.html" TargetMode="External"/><Relationship Id="rId5" Type="http://schemas.openxmlformats.org/officeDocument/2006/relationships/hyperlink" Target="https://toji.github.io/webvr-samples/" TargetMode="External"/><Relationship Id="rId4" Type="http://schemas.openxmlformats.org/officeDocument/2006/relationships/hyperlink" Target="https://aframe.io/examples/"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unpkg.com/react@15.3.2/dist/react.j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s://unpkg.com/babel-core@5.8.38/browser.min.js" TargetMode="External"/><Relationship Id="rId4" Type="http://schemas.openxmlformats.org/officeDocument/2006/relationships/hyperlink" Target="https://unpkg.com/react-dom@15.3.2/dist/react-dom.j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hyperlink" Target="https://unpkg.com/react@15.3.2/dist/react.j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s://unpkg.com/babel-core@5.8.38/browser.min.js" TargetMode="External"/><Relationship Id="rId4" Type="http://schemas.openxmlformats.org/officeDocument/2006/relationships/hyperlink" Target="https://unpkg.com/react-dom@15.3.2/dist/react-dom.j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hyperlink" Target="https://unpkg.com/react@15.3.2/dist/react.j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s://unpkg.com/babel-core@5.8.38/browser.min.js" TargetMode="External"/><Relationship Id="rId4" Type="http://schemas.openxmlformats.org/officeDocument/2006/relationships/hyperlink" Target="https://unpkg.com/react-dom@15.3.2/dist/react-dom.j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velopert.com/77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ko-KR" sz="4400" dirty="0" smtClean="0"/>
              <a:t>사례로 살펴보는 최신 웹 기술 </a:t>
            </a:r>
            <a:r>
              <a:rPr lang="ko-KR" altLang="ko-KR" sz="4400" dirty="0" err="1" smtClean="0"/>
              <a:t>트렌드</a:t>
            </a:r>
            <a:endParaRPr lang="ko-KR" altLang="en-US" sz="4400" dirty="0"/>
          </a:p>
        </p:txBody>
      </p:sp>
      <p:sp>
        <p:nvSpPr>
          <p:cNvPr id="3" name="부제목 2"/>
          <p:cNvSpPr>
            <a:spLocks noGrp="1"/>
          </p:cNvSpPr>
          <p:nvPr>
            <p:ph type="subTitle" idx="1"/>
          </p:nvPr>
        </p:nvSpPr>
        <p:spPr/>
        <p:txBody>
          <a:bodyPr/>
          <a:lstStyle/>
          <a:p>
            <a:r>
              <a:rPr lang="en-US" altLang="ko-KR" smtClean="0"/>
              <a:t>2016.10.19</a:t>
            </a:r>
          </a:p>
          <a:p>
            <a:r>
              <a:rPr lang="en-US" altLang="ko-KR" smtClean="0"/>
              <a:t>SWP</a:t>
            </a:r>
            <a:r>
              <a:rPr lang="ko-KR" altLang="en-US" smtClean="0"/>
              <a:t>연 </a:t>
            </a:r>
            <a:r>
              <a:rPr lang="en-US" altLang="ko-KR" smtClean="0"/>
              <a:t>WMT</a:t>
            </a:r>
            <a:r>
              <a:rPr lang="ko-KR" altLang="en-US" smtClean="0"/>
              <a:t>팀</a:t>
            </a:r>
            <a:endParaRPr lang="ko-KR" altLang="en-US" dirty="0"/>
          </a:p>
        </p:txBody>
      </p:sp>
    </p:spTree>
    <p:extLst>
      <p:ext uri="{BB962C8B-B14F-4D97-AF65-F5344CB8AC3E}">
        <p14:creationId xmlns:p14="http://schemas.microsoft.com/office/powerpoint/2010/main" val="1218457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Background Sync</a:t>
            </a:r>
          </a:p>
          <a:p>
            <a:pPr lvl="1"/>
            <a:r>
              <a:rPr lang="en-US" altLang="ko-KR" dirty="0"/>
              <a:t>https://developers.google.com/web/updates/2015/12/background-sync</a:t>
            </a:r>
            <a:endParaRPr lang="en-US" altLang="ko-KR" dirty="0" smtClean="0"/>
          </a:p>
        </p:txBody>
      </p:sp>
      <p:sp>
        <p:nvSpPr>
          <p:cNvPr id="3" name="제목 2"/>
          <p:cNvSpPr>
            <a:spLocks noGrp="1"/>
          </p:cNvSpPr>
          <p:nvPr>
            <p:ph type="title"/>
          </p:nvPr>
        </p:nvSpPr>
        <p:spPr/>
        <p:txBody>
          <a:bodyPr/>
          <a:lstStyle/>
          <a:p>
            <a:r>
              <a:rPr lang="en-US" altLang="ko-KR" dirty="0" smtClean="0"/>
              <a:t>Service Workers</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a:srcRect l="6049" r="7008"/>
            <a:stretch/>
          </p:blipFill>
          <p:spPr>
            <a:xfrm>
              <a:off x="1189113" y="1458421"/>
              <a:ext cx="1514007" cy="1306042"/>
            </a:xfrm>
            <a:prstGeom prst="ellipse">
              <a:avLst/>
            </a:prstGeom>
          </p:spPr>
        </p:pic>
      </p:grpSp>
      <p:pic>
        <p:nvPicPr>
          <p:cNvPr id="15" name="그림 14"/>
          <p:cNvPicPr>
            <a:picLocks noChangeAspect="1"/>
          </p:cNvPicPr>
          <p:nvPr/>
        </p:nvPicPr>
        <p:blipFill>
          <a:blip r:embed="rId4"/>
          <a:stretch>
            <a:fillRect/>
          </a:stretch>
        </p:blipFill>
        <p:spPr>
          <a:xfrm>
            <a:off x="2163043" y="3266692"/>
            <a:ext cx="3486150" cy="828675"/>
          </a:xfrm>
          <a:prstGeom prst="rect">
            <a:avLst/>
          </a:prstGeom>
        </p:spPr>
      </p:pic>
      <p:pic>
        <p:nvPicPr>
          <p:cNvPr id="16" name="그림 15"/>
          <p:cNvPicPr>
            <a:picLocks noChangeAspect="1"/>
          </p:cNvPicPr>
          <p:nvPr/>
        </p:nvPicPr>
        <p:blipFill>
          <a:blip r:embed="rId5"/>
          <a:stretch>
            <a:fillRect/>
          </a:stretch>
        </p:blipFill>
        <p:spPr>
          <a:xfrm>
            <a:off x="6620256" y="2018397"/>
            <a:ext cx="4028245" cy="4153940"/>
          </a:xfrm>
          <a:prstGeom prst="rect">
            <a:avLst/>
          </a:prstGeom>
        </p:spPr>
      </p:pic>
    </p:spTree>
    <p:extLst>
      <p:ext uri="{BB962C8B-B14F-4D97-AF65-F5344CB8AC3E}">
        <p14:creationId xmlns:p14="http://schemas.microsoft.com/office/powerpoint/2010/main" val="4184147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“How do we take the reach and combine it with the engagement with push notifications that the devices have?”</a:t>
            </a:r>
            <a:endParaRPr lang="en-US" altLang="ko-KR" i="1" dirty="0" smtClean="0"/>
          </a:p>
          <a:p>
            <a:r>
              <a:rPr lang="en-US" altLang="ko-KR" i="1" dirty="0" smtClean="0"/>
              <a:t>Web </a:t>
            </a:r>
            <a:r>
              <a:rPr lang="en-US" altLang="ko-KR" i="1" dirty="0"/>
              <a:t>Push = Reach + </a:t>
            </a:r>
            <a:r>
              <a:rPr lang="en-US" altLang="ko-KR" i="1" dirty="0" smtClean="0"/>
              <a:t>Engagement</a:t>
            </a:r>
          </a:p>
        </p:txBody>
      </p:sp>
      <p:sp>
        <p:nvSpPr>
          <p:cNvPr id="3" name="제목 2"/>
          <p:cNvSpPr>
            <a:spLocks noGrp="1"/>
          </p:cNvSpPr>
          <p:nvPr>
            <p:ph type="title"/>
          </p:nvPr>
        </p:nvSpPr>
        <p:spPr/>
        <p:txBody>
          <a:bodyPr/>
          <a:lstStyle/>
          <a:p>
            <a:r>
              <a:rPr lang="en-US" altLang="ko-KR" dirty="0" smtClean="0"/>
              <a:t>Push Notification</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a:srcRect l="6049" r="7008"/>
            <a:stretch/>
          </p:blipFill>
          <p:spPr>
            <a:xfrm>
              <a:off x="1189113" y="1458421"/>
              <a:ext cx="1514007" cy="1306042"/>
            </a:xfrm>
            <a:prstGeom prst="ellipse">
              <a:avLst/>
            </a:prstGeom>
          </p:spPr>
        </p:pic>
      </p:grpSp>
      <p:pic>
        <p:nvPicPr>
          <p:cNvPr id="7" name="그림 6"/>
          <p:cNvPicPr>
            <a:picLocks noChangeAspect="1"/>
          </p:cNvPicPr>
          <p:nvPr/>
        </p:nvPicPr>
        <p:blipFill>
          <a:blip r:embed="rId4"/>
          <a:stretch>
            <a:fillRect/>
          </a:stretch>
        </p:blipFill>
        <p:spPr>
          <a:xfrm>
            <a:off x="7903982" y="3055434"/>
            <a:ext cx="3900160" cy="2340096"/>
          </a:xfrm>
          <a:prstGeom prst="rect">
            <a:avLst/>
          </a:prstGeom>
        </p:spPr>
      </p:pic>
    </p:spTree>
    <p:extLst>
      <p:ext uri="{BB962C8B-B14F-4D97-AF65-F5344CB8AC3E}">
        <p14:creationId xmlns:p14="http://schemas.microsoft.com/office/powerpoint/2010/main" val="2831387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Push Notification</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a:srcRect l="6049" r="7008"/>
            <a:stretch/>
          </p:blipFill>
          <p:spPr>
            <a:xfrm>
              <a:off x="1189113" y="1458421"/>
              <a:ext cx="1514007" cy="1306042"/>
            </a:xfrm>
            <a:prstGeom prst="ellipse">
              <a:avLst/>
            </a:prstGeom>
          </p:spPr>
        </p:pic>
      </p:grpSp>
      <p:pic>
        <p:nvPicPr>
          <p:cNvPr id="8" name="그림 7"/>
          <p:cNvPicPr>
            <a:picLocks noChangeAspect="1"/>
          </p:cNvPicPr>
          <p:nvPr/>
        </p:nvPicPr>
        <p:blipFill>
          <a:blip r:embed="rId4"/>
          <a:stretch>
            <a:fillRect/>
          </a:stretch>
        </p:blipFill>
        <p:spPr>
          <a:xfrm>
            <a:off x="2638167" y="1426933"/>
            <a:ext cx="6556838" cy="4071659"/>
          </a:xfrm>
          <a:prstGeom prst="rect">
            <a:avLst/>
          </a:prstGeom>
        </p:spPr>
      </p:pic>
    </p:spTree>
    <p:extLst>
      <p:ext uri="{BB962C8B-B14F-4D97-AF65-F5344CB8AC3E}">
        <p14:creationId xmlns:p14="http://schemas.microsoft.com/office/powerpoint/2010/main" val="2857842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Service Workers </a:t>
            </a:r>
            <a:r>
              <a:rPr lang="ko-KR" altLang="en-US" smtClean="0"/>
              <a:t>생명 주기</a:t>
            </a:r>
            <a:endParaRPr lang="ko-KR" altLang="en-US"/>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988" y="1158240"/>
            <a:ext cx="4992499" cy="4871598"/>
          </a:xfrm>
          <a:prstGeom prst="rect">
            <a:avLst/>
          </a:prstGeom>
        </p:spPr>
      </p:pic>
    </p:spTree>
    <p:extLst>
      <p:ext uri="{BB962C8B-B14F-4D97-AF65-F5344CB8AC3E}">
        <p14:creationId xmlns:p14="http://schemas.microsoft.com/office/powerpoint/2010/main" val="3608625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chrome://serviceworker-internals</a:t>
            </a:r>
            <a:endParaRPr lang="ko-KR" altLang="en-US" dirty="0"/>
          </a:p>
        </p:txBody>
      </p:sp>
      <p:sp>
        <p:nvSpPr>
          <p:cNvPr id="3" name="제목 2"/>
          <p:cNvSpPr>
            <a:spLocks noGrp="1"/>
          </p:cNvSpPr>
          <p:nvPr>
            <p:ph type="title"/>
          </p:nvPr>
        </p:nvSpPr>
        <p:spPr/>
        <p:txBody>
          <a:bodyPr/>
          <a:lstStyle/>
          <a:p>
            <a:r>
              <a:rPr lang="en-US" altLang="ko-KR" dirty="0"/>
              <a:t>Service Worker </a:t>
            </a:r>
            <a:r>
              <a:rPr lang="ko-KR" altLang="en-US"/>
              <a:t>확인해보기</a:t>
            </a:r>
          </a:p>
        </p:txBody>
      </p:sp>
      <p:sp>
        <p:nvSpPr>
          <p:cNvPr id="6" name="AutoShape 2" descr="http://collab.lge.com/main/download/attachments/557874395/chrome%20internal%20serviceworker%201.PNG?version=1&amp;modificationDate=1475197606000&amp;api=v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4" name="그림 3"/>
          <p:cNvPicPr>
            <a:picLocks noChangeAspect="1"/>
          </p:cNvPicPr>
          <p:nvPr/>
        </p:nvPicPr>
        <p:blipFill>
          <a:blip r:embed="rId3"/>
          <a:stretch>
            <a:fillRect/>
          </a:stretch>
        </p:blipFill>
        <p:spPr>
          <a:xfrm>
            <a:off x="1565329" y="1536520"/>
            <a:ext cx="5269423" cy="4619266"/>
          </a:xfrm>
          <a:prstGeom prst="rect">
            <a:avLst/>
          </a:prstGeom>
        </p:spPr>
      </p:pic>
      <p:sp>
        <p:nvSpPr>
          <p:cNvPr id="5" name="모서리가 둥근 직사각형 4"/>
          <p:cNvSpPr/>
          <p:nvPr/>
        </p:nvSpPr>
        <p:spPr bwMode="auto">
          <a:xfrm>
            <a:off x="5362413" y="2805193"/>
            <a:ext cx="216000" cy="154983"/>
          </a:xfrm>
          <a:prstGeom prst="roundRect">
            <a:avLst/>
          </a:prstGeom>
          <a:noFill/>
          <a:ln w="9525"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Tree>
    <p:extLst>
      <p:ext uri="{BB962C8B-B14F-4D97-AF65-F5344CB8AC3E}">
        <p14:creationId xmlns:p14="http://schemas.microsoft.com/office/powerpoint/2010/main" val="24881131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Chrome </a:t>
            </a:r>
            <a:r>
              <a:rPr lang="ko-KR" altLang="en-US" smtClean="0"/>
              <a:t>개발자 도구</a:t>
            </a:r>
            <a:endParaRPr lang="ko-KR" altLang="en-US" dirty="0"/>
          </a:p>
        </p:txBody>
      </p:sp>
      <p:sp>
        <p:nvSpPr>
          <p:cNvPr id="3" name="제목 2"/>
          <p:cNvSpPr>
            <a:spLocks noGrp="1"/>
          </p:cNvSpPr>
          <p:nvPr>
            <p:ph type="title"/>
          </p:nvPr>
        </p:nvSpPr>
        <p:spPr/>
        <p:txBody>
          <a:bodyPr/>
          <a:lstStyle/>
          <a:p>
            <a:r>
              <a:rPr lang="en-US" altLang="ko-KR" dirty="0" smtClean="0"/>
              <a:t>Service Worker </a:t>
            </a:r>
            <a:r>
              <a:rPr lang="ko-KR" altLang="en-US" smtClean="0"/>
              <a:t>확인해보기</a:t>
            </a:r>
            <a:endParaRPr lang="ko-KR" altLang="en-US"/>
          </a:p>
        </p:txBody>
      </p:sp>
      <p:sp>
        <p:nvSpPr>
          <p:cNvPr id="6" name="AutoShape 2" descr="http://collab.lge.com/main/download/attachments/557874395/chrome%20internal%20serviceworker%201.PNG?version=1&amp;modificationDate=1475197606000&amp;api=v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4" name="그림 3"/>
          <p:cNvPicPr>
            <a:picLocks noChangeAspect="1"/>
          </p:cNvPicPr>
          <p:nvPr/>
        </p:nvPicPr>
        <p:blipFill>
          <a:blip r:embed="rId3"/>
          <a:stretch>
            <a:fillRect/>
          </a:stretch>
        </p:blipFill>
        <p:spPr>
          <a:xfrm>
            <a:off x="900000" y="1619999"/>
            <a:ext cx="5805825" cy="4680000"/>
          </a:xfrm>
          <a:prstGeom prst="rect">
            <a:avLst/>
          </a:prstGeom>
        </p:spPr>
      </p:pic>
    </p:spTree>
    <p:extLst>
      <p:ext uri="{BB962C8B-B14F-4D97-AF65-F5344CB8AC3E}">
        <p14:creationId xmlns:p14="http://schemas.microsoft.com/office/powerpoint/2010/main" val="383515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Chrome </a:t>
            </a:r>
            <a:r>
              <a:rPr lang="ko-KR" altLang="en-US" smtClean="0"/>
              <a:t>개발자 도구</a:t>
            </a:r>
            <a:endParaRPr lang="ko-KR" altLang="en-US" dirty="0"/>
          </a:p>
        </p:txBody>
      </p:sp>
      <p:sp>
        <p:nvSpPr>
          <p:cNvPr id="3" name="제목 2"/>
          <p:cNvSpPr>
            <a:spLocks noGrp="1"/>
          </p:cNvSpPr>
          <p:nvPr>
            <p:ph type="title"/>
          </p:nvPr>
        </p:nvSpPr>
        <p:spPr/>
        <p:txBody>
          <a:bodyPr/>
          <a:lstStyle/>
          <a:p>
            <a:r>
              <a:rPr lang="en-US" altLang="ko-KR" dirty="0" smtClean="0"/>
              <a:t>Service Worker </a:t>
            </a:r>
            <a:r>
              <a:rPr lang="ko-KR" altLang="en-US" smtClean="0"/>
              <a:t>확인해보기</a:t>
            </a:r>
            <a:endParaRPr lang="ko-KR" altLang="en-US"/>
          </a:p>
        </p:txBody>
      </p:sp>
      <p:sp>
        <p:nvSpPr>
          <p:cNvPr id="6" name="AutoShape 2" descr="http://collab.lge.com/main/download/attachments/557874395/chrome%20internal%20serviceworker%201.PNG?version=1&amp;modificationDate=1475197606000&amp;api=v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5" name="그림 4"/>
          <p:cNvPicPr>
            <a:picLocks noChangeAspect="1"/>
          </p:cNvPicPr>
          <p:nvPr/>
        </p:nvPicPr>
        <p:blipFill>
          <a:blip r:embed="rId3"/>
          <a:stretch>
            <a:fillRect/>
          </a:stretch>
        </p:blipFill>
        <p:spPr>
          <a:xfrm>
            <a:off x="900000" y="1620000"/>
            <a:ext cx="5805825" cy="4680000"/>
          </a:xfrm>
          <a:prstGeom prst="rect">
            <a:avLst/>
          </a:prstGeom>
        </p:spPr>
      </p:pic>
      <p:sp>
        <p:nvSpPr>
          <p:cNvPr id="7" name="직사각형 6"/>
          <p:cNvSpPr/>
          <p:nvPr/>
        </p:nvSpPr>
        <p:spPr>
          <a:xfrm>
            <a:off x="6806819" y="3521108"/>
            <a:ext cx="2416046" cy="369332"/>
          </a:xfrm>
          <a:prstGeom prst="rect">
            <a:avLst/>
          </a:prstGeom>
        </p:spPr>
        <p:txBody>
          <a:bodyPr wrap="none">
            <a:spAutoFit/>
          </a:bodyPr>
          <a:lstStyle/>
          <a:p>
            <a:pPr lvl="1"/>
            <a:r>
              <a:rPr lang="ko-KR" altLang="en-US" dirty="0" err="1">
                <a:latin typeface="LG스마트체 Regular" panose="020B0600000101010101" pitchFamily="50" charset="-127"/>
                <a:ea typeface="LG스마트체 Regular" panose="020B0600000101010101" pitchFamily="50" charset="-127"/>
              </a:rPr>
              <a:t>캐시된</a:t>
            </a:r>
            <a:r>
              <a:rPr lang="ko-KR" altLang="en-US" dirty="0">
                <a:latin typeface="LG스마트체 Regular" panose="020B0600000101010101" pitchFamily="50" charset="-127"/>
                <a:ea typeface="LG스마트체 Regular" panose="020B0600000101010101" pitchFamily="50" charset="-127"/>
              </a:rPr>
              <a:t> </a:t>
            </a:r>
            <a:r>
              <a:rPr lang="ko-KR" altLang="en-US" dirty="0" smtClean="0">
                <a:latin typeface="LG스마트체 Regular" panose="020B0600000101010101" pitchFamily="50" charset="-127"/>
                <a:ea typeface="LG스마트체 Regular" panose="020B0600000101010101" pitchFamily="50" charset="-127"/>
              </a:rPr>
              <a:t>리소스 </a:t>
            </a:r>
            <a:r>
              <a:rPr lang="ko-KR" altLang="en-US" dirty="0">
                <a:latin typeface="LG스마트체 Regular" panose="020B0600000101010101" pitchFamily="50" charset="-127"/>
                <a:ea typeface="LG스마트체 Regular" panose="020B0600000101010101" pitchFamily="50" charset="-127"/>
              </a:rPr>
              <a:t>확인</a:t>
            </a:r>
            <a:endParaRPr lang="en-US" altLang="ko-KR" dirty="0">
              <a:latin typeface="LG스마트체 Regular" panose="020B0600000101010101" pitchFamily="50" charset="-127"/>
              <a:ea typeface="LG스마트체 Regular" panose="020B0600000101010101" pitchFamily="50" charset="-127"/>
            </a:endParaRPr>
          </a:p>
        </p:txBody>
      </p:sp>
      <p:sp>
        <p:nvSpPr>
          <p:cNvPr id="8" name="모서리가 둥근 직사각형 7"/>
          <p:cNvSpPr/>
          <p:nvPr/>
        </p:nvSpPr>
        <p:spPr bwMode="auto">
          <a:xfrm>
            <a:off x="2820692" y="3983064"/>
            <a:ext cx="1317355" cy="573438"/>
          </a:xfrm>
          <a:prstGeom prst="roundRect">
            <a:avLst/>
          </a:prstGeom>
          <a:noFill/>
          <a:ln w="38100"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cxnSp>
        <p:nvCxnSpPr>
          <p:cNvPr id="10" name="직선 화살표 연결선 9"/>
          <p:cNvCxnSpPr/>
          <p:nvPr/>
        </p:nvCxnSpPr>
        <p:spPr bwMode="auto">
          <a:xfrm flipH="1" flipV="1">
            <a:off x="6462792" y="3074917"/>
            <a:ext cx="743919" cy="588936"/>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5" name="모서리가 둥근 직사각형 14"/>
          <p:cNvSpPr/>
          <p:nvPr/>
        </p:nvSpPr>
        <p:spPr bwMode="auto">
          <a:xfrm>
            <a:off x="4026976" y="2464231"/>
            <a:ext cx="2482312" cy="591529"/>
          </a:xfrm>
          <a:prstGeom prst="roundRect">
            <a:avLst/>
          </a:prstGeom>
          <a:noFill/>
          <a:ln w="38100"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Tree>
    <p:extLst>
      <p:ext uri="{BB962C8B-B14F-4D97-AF65-F5344CB8AC3E}">
        <p14:creationId xmlns:p14="http://schemas.microsoft.com/office/powerpoint/2010/main" val="11230475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Chrome </a:t>
            </a:r>
            <a:r>
              <a:rPr lang="ko-KR" altLang="en-US" smtClean="0"/>
              <a:t>개발자 도구</a:t>
            </a:r>
            <a:endParaRPr lang="ko-KR" altLang="en-US" dirty="0"/>
          </a:p>
        </p:txBody>
      </p:sp>
      <p:sp>
        <p:nvSpPr>
          <p:cNvPr id="3" name="제목 2"/>
          <p:cNvSpPr>
            <a:spLocks noGrp="1"/>
          </p:cNvSpPr>
          <p:nvPr>
            <p:ph type="title"/>
          </p:nvPr>
        </p:nvSpPr>
        <p:spPr/>
        <p:txBody>
          <a:bodyPr/>
          <a:lstStyle/>
          <a:p>
            <a:r>
              <a:rPr lang="en-US" altLang="ko-KR" dirty="0" smtClean="0"/>
              <a:t>Service Worker </a:t>
            </a:r>
            <a:r>
              <a:rPr lang="ko-KR" altLang="en-US" smtClean="0"/>
              <a:t>확인해보기</a:t>
            </a:r>
            <a:endParaRPr lang="ko-KR" altLang="en-US"/>
          </a:p>
        </p:txBody>
      </p:sp>
      <p:sp>
        <p:nvSpPr>
          <p:cNvPr id="6" name="AutoShape 2" descr="http://collab.lge.com/main/download/attachments/557874395/chrome%20internal%20serviceworker%201.PNG?version=1&amp;modificationDate=1475197606000&amp;api=v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7" name="그림 6"/>
          <p:cNvPicPr>
            <a:picLocks noChangeAspect="1"/>
          </p:cNvPicPr>
          <p:nvPr/>
        </p:nvPicPr>
        <p:blipFill>
          <a:blip r:embed="rId3"/>
          <a:stretch>
            <a:fillRect/>
          </a:stretch>
        </p:blipFill>
        <p:spPr>
          <a:xfrm>
            <a:off x="900000" y="1620000"/>
            <a:ext cx="5805825" cy="4680000"/>
          </a:xfrm>
          <a:prstGeom prst="rect">
            <a:avLst/>
          </a:prstGeom>
        </p:spPr>
      </p:pic>
      <p:sp>
        <p:nvSpPr>
          <p:cNvPr id="5" name="직사각형 4"/>
          <p:cNvSpPr/>
          <p:nvPr/>
        </p:nvSpPr>
        <p:spPr>
          <a:xfrm>
            <a:off x="7211758" y="1908060"/>
            <a:ext cx="3827458" cy="923330"/>
          </a:xfrm>
          <a:prstGeom prst="rect">
            <a:avLst/>
          </a:prstGeom>
        </p:spPr>
        <p:txBody>
          <a:bodyPr wrap="none">
            <a:spAutoFit/>
          </a:bodyPr>
          <a:lstStyle/>
          <a:p>
            <a:pPr lvl="1"/>
            <a:r>
              <a:rPr lang="ko-KR" altLang="en-US" dirty="0"/>
              <a:t>모든 캐시의 </a:t>
            </a:r>
            <a:r>
              <a:rPr lang="ko-KR" altLang="en-US" dirty="0" smtClean="0"/>
              <a:t>삭제는</a:t>
            </a:r>
            <a:endParaRPr lang="en-US" altLang="ko-KR" dirty="0" smtClean="0"/>
          </a:p>
          <a:p>
            <a:pPr lvl="1"/>
            <a:endParaRPr lang="en-US" altLang="ko-KR" dirty="0" smtClean="0"/>
          </a:p>
          <a:p>
            <a:pPr lvl="1"/>
            <a:r>
              <a:rPr lang="en-US" altLang="ko-KR" b="1" dirty="0" smtClean="0"/>
              <a:t>Application </a:t>
            </a:r>
            <a:r>
              <a:rPr lang="en-US" altLang="ko-KR" b="1" dirty="0"/>
              <a:t>&gt; Clear storage</a:t>
            </a:r>
            <a:endParaRPr lang="ko-KR" altLang="en-US" b="1" dirty="0"/>
          </a:p>
        </p:txBody>
      </p:sp>
      <p:sp>
        <p:nvSpPr>
          <p:cNvPr id="8" name="모서리가 둥근 직사각형 7"/>
          <p:cNvSpPr/>
          <p:nvPr/>
        </p:nvSpPr>
        <p:spPr bwMode="auto">
          <a:xfrm>
            <a:off x="2823853" y="2651390"/>
            <a:ext cx="1296000" cy="180000"/>
          </a:xfrm>
          <a:prstGeom prst="roundRect">
            <a:avLst/>
          </a:prstGeom>
          <a:noFill/>
          <a:ln w="38100"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cxnSp>
        <p:nvCxnSpPr>
          <p:cNvPr id="9" name="직선 화살표 연결선 8"/>
          <p:cNvCxnSpPr/>
          <p:nvPr/>
        </p:nvCxnSpPr>
        <p:spPr bwMode="auto">
          <a:xfrm flipH="1">
            <a:off x="4119853" y="2322240"/>
            <a:ext cx="3247602" cy="352084"/>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95455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Web App Manifest</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a:srcRect l="6049" r="7008"/>
            <a:stretch/>
          </p:blipFill>
          <p:spPr>
            <a:xfrm>
              <a:off x="1189113" y="1458421"/>
              <a:ext cx="1514007" cy="1306042"/>
            </a:xfrm>
            <a:prstGeom prst="ellipse">
              <a:avLst/>
            </a:prstGeom>
          </p:spPr>
        </p:pic>
      </p:grpSp>
      <p:pic>
        <p:nvPicPr>
          <p:cNvPr id="7" name="그림 6"/>
          <p:cNvPicPr>
            <a:picLocks noChangeAspect="1"/>
          </p:cNvPicPr>
          <p:nvPr/>
        </p:nvPicPr>
        <p:blipFill>
          <a:blip r:embed="rId4"/>
          <a:stretch>
            <a:fillRect/>
          </a:stretch>
        </p:blipFill>
        <p:spPr>
          <a:xfrm>
            <a:off x="2700337" y="1014412"/>
            <a:ext cx="6791325" cy="4829175"/>
          </a:xfrm>
          <a:prstGeom prst="rect">
            <a:avLst/>
          </a:prstGeom>
        </p:spPr>
      </p:pic>
    </p:spTree>
    <p:extLst>
      <p:ext uri="{BB962C8B-B14F-4D97-AF65-F5344CB8AC3E}">
        <p14:creationId xmlns:p14="http://schemas.microsoft.com/office/powerpoint/2010/main" val="34306474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b="1" dirty="0"/>
              <a:t>benefits of a progressive app for users and developers?</a:t>
            </a:r>
          </a:p>
          <a:p>
            <a:r>
              <a:rPr lang="en-US" altLang="ko-KR" dirty="0"/>
              <a:t>For users, this means that they don't have to install the app on their device. It takes up less space than a native/hybrid implementation and it also greatly simplifies installing an app. The user doesn't need to go to the app stores anymore</a:t>
            </a:r>
            <a:r>
              <a:rPr lang="en-US" altLang="ko-KR" dirty="0" smtClean="0"/>
              <a:t>.</a:t>
            </a:r>
          </a:p>
          <a:p>
            <a:r>
              <a:rPr lang="en-US" altLang="ko-KR" dirty="0"/>
              <a:t>For us developers, the greatest benefit is that we can say goodbye to the app stores and go back to building web apps. No more waiting to get your app published (or have it rejected) and deploy releases and bug fixes instantly!</a:t>
            </a:r>
            <a:endParaRPr lang="ko-KR" altLang="en-US"/>
          </a:p>
        </p:txBody>
      </p:sp>
      <p:sp>
        <p:nvSpPr>
          <p:cNvPr id="3" name="제목 2"/>
          <p:cNvSpPr>
            <a:spLocks noGrp="1"/>
          </p:cNvSpPr>
          <p:nvPr>
            <p:ph type="title"/>
          </p:nvPr>
        </p:nvSpPr>
        <p:spPr/>
        <p:txBody>
          <a:bodyPr/>
          <a:lstStyle/>
          <a:p>
            <a:r>
              <a:rPr lang="en-US" altLang="ko-KR" dirty="0" smtClean="0">
                <a:solidFill>
                  <a:schemeClr val="accent6"/>
                </a:solidFill>
              </a:rPr>
              <a:t>PWA </a:t>
            </a:r>
            <a:r>
              <a:rPr lang="ko-KR" altLang="en-US" smtClean="0">
                <a:solidFill>
                  <a:schemeClr val="accent6"/>
                </a:solidFill>
              </a:rPr>
              <a:t>활용</a:t>
            </a:r>
            <a:endParaRPr lang="ko-KR" altLang="en-US">
              <a:solidFill>
                <a:schemeClr val="accent6"/>
              </a:solidFill>
            </a:endParaRPr>
          </a:p>
        </p:txBody>
      </p:sp>
      <p:grpSp>
        <p:nvGrpSpPr>
          <p:cNvPr id="5" name="그룹 4"/>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6" name="오각형 5"/>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그림 6"/>
            <p:cNvPicPr>
              <a:picLocks noChangeAspect="1"/>
            </p:cNvPicPr>
            <p:nvPr/>
          </p:nvPicPr>
          <p:blipFill rotWithShape="1">
            <a:blip r:embed="rId2"/>
            <a:srcRect l="6049" r="7008"/>
            <a:stretch/>
          </p:blipFill>
          <p:spPr>
            <a:xfrm>
              <a:off x="1189113" y="1458421"/>
              <a:ext cx="1514007" cy="1306042"/>
            </a:xfrm>
            <a:prstGeom prst="ellipse">
              <a:avLst/>
            </a:prstGeom>
          </p:spPr>
        </p:pic>
      </p:grpSp>
    </p:spTree>
    <p:extLst>
      <p:ext uri="{BB962C8B-B14F-4D97-AF65-F5344CB8AC3E}">
        <p14:creationId xmlns:p14="http://schemas.microsoft.com/office/powerpoint/2010/main" val="3383415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Contents</a:t>
            </a:r>
            <a:endParaRPr lang="ko-KR" altLang="en-US"/>
          </a:p>
        </p:txBody>
      </p:sp>
      <p:grpSp>
        <p:nvGrpSpPr>
          <p:cNvPr id="34" name="그룹 33"/>
          <p:cNvGrpSpPr/>
          <p:nvPr/>
        </p:nvGrpSpPr>
        <p:grpSpPr>
          <a:xfrm>
            <a:off x="1435405" y="1645214"/>
            <a:ext cx="2880000" cy="1800000"/>
            <a:chOff x="1805534" y="1649513"/>
            <a:chExt cx="2880000" cy="1800000"/>
          </a:xfrm>
        </p:grpSpPr>
        <p:grpSp>
          <p:nvGrpSpPr>
            <p:cNvPr id="30" name="그룹 29"/>
            <p:cNvGrpSpPr/>
            <p:nvPr/>
          </p:nvGrpSpPr>
          <p:grpSpPr>
            <a:xfrm>
              <a:off x="1805534" y="1649513"/>
              <a:ext cx="2880000" cy="1800000"/>
              <a:chOff x="-277478" y="1266113"/>
              <a:chExt cx="3240001" cy="2024999"/>
            </a:xfrm>
            <a:effectLst>
              <a:outerShdw blurRad="50800" dist="38100" dir="2700000" algn="tl" rotWithShape="0">
                <a:prstClr val="black">
                  <a:alpha val="40000"/>
                </a:prstClr>
              </a:outerShdw>
            </a:effectLst>
          </p:grpSpPr>
          <p:sp>
            <p:nvSpPr>
              <p:cNvPr id="36" name="직사각형 35"/>
              <p:cNvSpPr/>
              <p:nvPr/>
            </p:nvSpPr>
            <p:spPr bwMode="auto">
              <a:xfrm>
                <a:off x="-277478" y="1266113"/>
                <a:ext cx="3240001" cy="2024999"/>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20" name="그림 19"/>
              <p:cNvPicPr>
                <a:picLocks noChangeAspect="1"/>
              </p:cNvPicPr>
              <p:nvPr/>
            </p:nvPicPr>
            <p:blipFill rotWithShape="1">
              <a:blip r:embed="rId3"/>
              <a:srcRect l="6049" r="7008"/>
              <a:stretch/>
            </p:blipFill>
            <p:spPr>
              <a:xfrm>
                <a:off x="585519" y="1354320"/>
                <a:ext cx="1514007" cy="1306041"/>
              </a:xfrm>
              <a:prstGeom prst="ellipse">
                <a:avLst/>
              </a:prstGeom>
            </p:spPr>
          </p:pic>
        </p:grpSp>
        <p:sp>
          <p:nvSpPr>
            <p:cNvPr id="33" name="TextBox 32"/>
            <p:cNvSpPr txBox="1"/>
            <p:nvPr/>
          </p:nvSpPr>
          <p:spPr>
            <a:xfrm>
              <a:off x="1885464" y="2958588"/>
              <a:ext cx="2762295"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Progressive Web App</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0" name="그룹 39"/>
          <p:cNvGrpSpPr/>
          <p:nvPr/>
        </p:nvGrpSpPr>
        <p:grpSpPr>
          <a:xfrm>
            <a:off x="4642173" y="1662427"/>
            <a:ext cx="2880000" cy="1800000"/>
            <a:chOff x="7714034" y="1478062"/>
            <a:chExt cx="2880000" cy="1800000"/>
          </a:xfrm>
        </p:grpSpPr>
        <p:grpSp>
          <p:nvGrpSpPr>
            <p:cNvPr id="22" name="그룹 21"/>
            <p:cNvGrpSpPr/>
            <p:nvPr/>
          </p:nvGrpSpPr>
          <p:grpSpPr>
            <a:xfrm>
              <a:off x="7714034" y="1478062"/>
              <a:ext cx="2880000" cy="1800000"/>
              <a:chOff x="4650926" y="3681030"/>
              <a:chExt cx="3240000" cy="2025000"/>
            </a:xfrm>
          </p:grpSpPr>
          <p:sp>
            <p:nvSpPr>
              <p:cNvPr id="8" name="직사각형 7"/>
              <p:cNvSpPr/>
              <p:nvPr/>
            </p:nvSpPr>
            <p:spPr bwMode="auto">
              <a:xfrm>
                <a:off x="4650926" y="3681030"/>
                <a:ext cx="3240000" cy="2025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026" name="Picture 2" descr="https://raw.githubusercontent.com/jihyerish/newsletter/master/image/webv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577" y="3819354"/>
                <a:ext cx="2236962" cy="1242757"/>
              </a:xfrm>
              <a:prstGeom prst="roundRect">
                <a:avLst/>
              </a:prstGeom>
              <a:noFill/>
              <a:extLst>
                <a:ext uri="{909E8E84-426E-40DD-AFC4-6F175D3DCCD1}">
                  <a14:hiddenFill xmlns:a14="http://schemas.microsoft.com/office/drawing/2010/main">
                    <a:solidFill>
                      <a:srgbClr val="FFFFFF"/>
                    </a:solidFill>
                  </a14:hiddenFill>
                </a:ext>
              </a:extLst>
            </p:spPr>
          </p:pic>
        </p:grpSp>
        <p:sp>
          <p:nvSpPr>
            <p:cNvPr id="47" name="TextBox 46"/>
            <p:cNvSpPr txBox="1"/>
            <p:nvPr/>
          </p:nvSpPr>
          <p:spPr>
            <a:xfrm>
              <a:off x="8514894" y="2801782"/>
              <a:ext cx="1069524"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WebVR</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1" name="그룹 40"/>
          <p:cNvGrpSpPr/>
          <p:nvPr/>
        </p:nvGrpSpPr>
        <p:grpSpPr>
          <a:xfrm>
            <a:off x="4679623" y="3752614"/>
            <a:ext cx="2880000" cy="1800000"/>
            <a:chOff x="1234243" y="3874963"/>
            <a:chExt cx="2880000" cy="1800000"/>
          </a:xfrm>
        </p:grpSpPr>
        <p:grpSp>
          <p:nvGrpSpPr>
            <p:cNvPr id="29" name="그룹 28"/>
            <p:cNvGrpSpPr/>
            <p:nvPr/>
          </p:nvGrpSpPr>
          <p:grpSpPr>
            <a:xfrm>
              <a:off x="1234243" y="3874963"/>
              <a:ext cx="2880000" cy="1800000"/>
              <a:chOff x="3267935" y="1376863"/>
              <a:chExt cx="3240000" cy="2025000"/>
            </a:xfrm>
          </p:grpSpPr>
          <p:sp>
            <p:nvSpPr>
              <p:cNvPr id="35" name="직사각형 34"/>
              <p:cNvSpPr/>
              <p:nvPr/>
            </p:nvSpPr>
            <p:spPr bwMode="auto">
              <a:xfrm>
                <a:off x="3267935" y="1376863"/>
                <a:ext cx="3240000" cy="2025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dirty="0" smtClean="0">
                  <a:ln>
                    <a:noFill/>
                  </a:ln>
                  <a:solidFill>
                    <a:schemeClr val="tx1"/>
                  </a:solidFill>
                  <a:effectLst/>
                  <a:latin typeface="Arial" charset="0"/>
                  <a:ea typeface="돋움" pitchFamily="50" charset="-127"/>
                </a:endParaRPr>
              </a:p>
            </p:txBody>
          </p:sp>
          <p:pic>
            <p:nvPicPr>
              <p:cNvPr id="4" name="그림 3"/>
              <p:cNvPicPr>
                <a:picLocks noChangeAspect="1"/>
              </p:cNvPicPr>
              <p:nvPr/>
            </p:nvPicPr>
            <p:blipFill rotWithShape="1">
              <a:blip r:embed="rId5"/>
              <a:srcRect l="11990" r="9215"/>
              <a:stretch/>
            </p:blipFill>
            <p:spPr>
              <a:xfrm>
                <a:off x="4049577" y="1453179"/>
                <a:ext cx="1676716" cy="1334823"/>
              </a:xfrm>
              <a:prstGeom prst="roundRect">
                <a:avLst/>
              </a:prstGeom>
            </p:spPr>
          </p:pic>
        </p:grpSp>
        <p:sp>
          <p:nvSpPr>
            <p:cNvPr id="49" name="TextBox 48"/>
            <p:cNvSpPr txBox="1"/>
            <p:nvPr/>
          </p:nvSpPr>
          <p:spPr>
            <a:xfrm>
              <a:off x="1725906" y="5234872"/>
              <a:ext cx="1949573"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Second Screen</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5" name="그룹 44"/>
          <p:cNvGrpSpPr/>
          <p:nvPr/>
        </p:nvGrpSpPr>
        <p:grpSpPr>
          <a:xfrm>
            <a:off x="1435405" y="3752614"/>
            <a:ext cx="2880000" cy="1800000"/>
            <a:chOff x="4642175" y="3752614"/>
            <a:chExt cx="2880000" cy="1800000"/>
          </a:xfrm>
        </p:grpSpPr>
        <p:grpSp>
          <p:nvGrpSpPr>
            <p:cNvPr id="43" name="그룹 42"/>
            <p:cNvGrpSpPr/>
            <p:nvPr/>
          </p:nvGrpSpPr>
          <p:grpSpPr>
            <a:xfrm>
              <a:off x="4642175" y="3752614"/>
              <a:ext cx="2880000" cy="1800000"/>
              <a:chOff x="4908752" y="4536054"/>
              <a:chExt cx="2880000" cy="1800000"/>
            </a:xfrm>
          </p:grpSpPr>
          <p:sp>
            <p:nvSpPr>
              <p:cNvPr id="32" name="직사각형 31"/>
              <p:cNvSpPr/>
              <p:nvPr/>
            </p:nvSpPr>
            <p:spPr bwMode="auto">
              <a:xfrm>
                <a:off x="4908752" y="4536054"/>
                <a:ext cx="2880000" cy="1800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4" name="TextBox 53"/>
              <p:cNvSpPr txBox="1"/>
              <p:nvPr/>
            </p:nvSpPr>
            <p:spPr>
              <a:xfrm>
                <a:off x="5632048" y="5872387"/>
                <a:ext cx="1465466"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IoT</a:t>
                </a:r>
                <a:r>
                  <a:rPr lang="en-US" altLang="ko-KR" sz="2000" dirty="0" smtClean="0">
                    <a:solidFill>
                      <a:schemeClr val="bg1"/>
                    </a:solidFill>
                    <a:latin typeface="LG스마트체 Bold" panose="020B0600000101010101" pitchFamily="50" charset="-127"/>
                    <a:ea typeface="LG스마트체 Bold" panose="020B0600000101010101" pitchFamily="50" charset="-127"/>
                  </a:rPr>
                  <a:t> in Web</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0" name="Picture 16" descr="physical web에 대한 이미지 검색결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3033" y="3820450"/>
              <a:ext cx="1278281" cy="1278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그룹 45"/>
          <p:cNvGrpSpPr/>
          <p:nvPr/>
        </p:nvGrpSpPr>
        <p:grpSpPr>
          <a:xfrm>
            <a:off x="7848945" y="3752614"/>
            <a:ext cx="2880000" cy="1800000"/>
            <a:chOff x="7848945" y="3752614"/>
            <a:chExt cx="2880000" cy="1800000"/>
          </a:xfrm>
        </p:grpSpPr>
        <p:grpSp>
          <p:nvGrpSpPr>
            <p:cNvPr id="42" name="그룹 41"/>
            <p:cNvGrpSpPr/>
            <p:nvPr/>
          </p:nvGrpSpPr>
          <p:grpSpPr>
            <a:xfrm>
              <a:off x="7848945" y="3752614"/>
              <a:ext cx="2880000" cy="1800000"/>
              <a:chOff x="7688682" y="4283603"/>
              <a:chExt cx="2880000" cy="1800000"/>
            </a:xfrm>
            <a:solidFill>
              <a:srgbClr val="CC0066"/>
            </a:solidFill>
          </p:grpSpPr>
          <p:sp>
            <p:nvSpPr>
              <p:cNvPr id="51" name="직사각형 50"/>
              <p:cNvSpPr/>
              <p:nvPr/>
            </p:nvSpPr>
            <p:spPr bwMode="auto">
              <a:xfrm>
                <a:off x="7688682" y="4283603"/>
                <a:ext cx="2880000" cy="1800000"/>
              </a:xfrm>
              <a:prstGeom prst="rect">
                <a:avLst/>
              </a:prstGeom>
              <a:grp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2" name="TextBox 51"/>
              <p:cNvSpPr txBox="1"/>
              <p:nvPr/>
            </p:nvSpPr>
            <p:spPr>
              <a:xfrm>
                <a:off x="8230038" y="5629721"/>
                <a:ext cx="1797287" cy="400110"/>
              </a:xfrm>
              <a:prstGeom prst="rect">
                <a:avLst/>
              </a:prstGeom>
              <a:grp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Web Security</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4" name="Picture 20" descr="web security에 대한 이미지 검색결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99222" y="3832418"/>
              <a:ext cx="1254345" cy="1254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그룹 54"/>
          <p:cNvGrpSpPr/>
          <p:nvPr/>
        </p:nvGrpSpPr>
        <p:grpSpPr>
          <a:xfrm>
            <a:off x="7848945" y="1645214"/>
            <a:ext cx="2880000" cy="1800000"/>
            <a:chOff x="4642175" y="1628001"/>
            <a:chExt cx="2880000" cy="1800000"/>
          </a:xfrm>
        </p:grpSpPr>
        <p:grpSp>
          <p:nvGrpSpPr>
            <p:cNvPr id="38" name="그룹 37"/>
            <p:cNvGrpSpPr/>
            <p:nvPr/>
          </p:nvGrpSpPr>
          <p:grpSpPr>
            <a:xfrm>
              <a:off x="4642175" y="1628001"/>
              <a:ext cx="2880000" cy="1800000"/>
              <a:chOff x="4324099" y="1143112"/>
              <a:chExt cx="2880000" cy="1800000"/>
            </a:xfrm>
            <a:effectLst>
              <a:outerShdw blurRad="50800" dist="38100" dir="2700000" algn="tl" rotWithShape="0">
                <a:prstClr val="black">
                  <a:alpha val="40000"/>
                </a:prstClr>
              </a:outerShdw>
            </a:effectLst>
          </p:grpSpPr>
          <p:sp>
            <p:nvSpPr>
              <p:cNvPr id="37" name="직사각형 36"/>
              <p:cNvSpPr/>
              <p:nvPr/>
            </p:nvSpPr>
            <p:spPr bwMode="auto">
              <a:xfrm>
                <a:off x="4324099" y="1143112"/>
                <a:ext cx="2880000" cy="1800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44" name="TextBox 43"/>
              <p:cNvSpPr txBox="1"/>
              <p:nvPr/>
            </p:nvSpPr>
            <p:spPr>
              <a:xfrm>
                <a:off x="5279214" y="2476671"/>
                <a:ext cx="875561"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React</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52" name="Picture 28" descr="react에 대한 이미지 검색결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7100" y="1645214"/>
              <a:ext cx="1330146" cy="13301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90431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Housing.com</a:t>
            </a:r>
          </a:p>
          <a:p>
            <a:pPr lvl="1"/>
            <a:r>
              <a:rPr lang="ko-KR" altLang="en-US" dirty="0" smtClean="0"/>
              <a:t>인도의 온라인 부동산 서비스 플랫폼</a:t>
            </a:r>
            <a:endParaRPr lang="en-US" altLang="ko-KR" dirty="0" smtClean="0"/>
          </a:p>
          <a:p>
            <a:pPr lvl="1"/>
            <a:r>
              <a:rPr lang="ko-KR" altLang="en-US" dirty="0" smtClean="0"/>
              <a:t>올 해</a:t>
            </a:r>
            <a:r>
              <a:rPr lang="en-US" altLang="ko-KR" dirty="0" smtClean="0"/>
              <a:t>, 5</a:t>
            </a:r>
            <a:r>
              <a:rPr lang="ko-KR" altLang="en-US" smtClean="0"/>
              <a:t>천만 명의 서비스 이용자</a:t>
            </a:r>
            <a:endParaRPr lang="en-US" altLang="ko-KR" dirty="0" smtClean="0"/>
          </a:p>
          <a:p>
            <a:pPr lvl="1"/>
            <a:endParaRPr lang="en-US" altLang="ko-KR" dirty="0" smtClean="0"/>
          </a:p>
          <a:p>
            <a:r>
              <a:rPr lang="en-US" altLang="ko-KR" dirty="0" smtClean="0"/>
              <a:t>PWA </a:t>
            </a:r>
            <a:r>
              <a:rPr lang="ko-KR" altLang="en-US" smtClean="0"/>
              <a:t>도입 후</a:t>
            </a:r>
            <a:endParaRPr lang="en-US" altLang="ko-KR" dirty="0" smtClean="0"/>
          </a:p>
          <a:p>
            <a:pPr lvl="1"/>
            <a:r>
              <a:rPr lang="en-US" altLang="ko-KR" dirty="0" smtClean="0"/>
              <a:t>38% </a:t>
            </a:r>
            <a:r>
              <a:rPr lang="ko-KR" altLang="en-US" smtClean="0"/>
              <a:t>많은 서비스 이용 수</a:t>
            </a:r>
            <a:endParaRPr lang="en-US" altLang="ko-KR" dirty="0" smtClean="0"/>
          </a:p>
          <a:p>
            <a:pPr lvl="1"/>
            <a:r>
              <a:rPr lang="en-US" altLang="ko-KR" dirty="0" smtClean="0"/>
              <a:t>10% </a:t>
            </a:r>
            <a:r>
              <a:rPr lang="ko-KR" altLang="en-US" smtClean="0"/>
              <a:t>긴 서비스 접속 시간</a:t>
            </a:r>
            <a:endParaRPr lang="en-US" altLang="ko-KR" dirty="0" smtClean="0"/>
          </a:p>
          <a:p>
            <a:pPr lvl="1"/>
            <a:r>
              <a:rPr lang="en-US" altLang="ko-KR" dirty="0" smtClean="0"/>
              <a:t> 30% </a:t>
            </a:r>
            <a:r>
              <a:rPr lang="ko-KR" altLang="en-US" smtClean="0"/>
              <a:t>빠른 페이지 로딩 시간</a:t>
            </a:r>
            <a:endParaRPr lang="en-US" altLang="ko-KR" dirty="0" smtClean="0"/>
          </a:p>
          <a:p>
            <a:endParaRPr lang="ko-KR" altLang="en-US" dirty="0"/>
          </a:p>
        </p:txBody>
      </p:sp>
      <p:sp>
        <p:nvSpPr>
          <p:cNvPr id="3" name="제목 2"/>
          <p:cNvSpPr>
            <a:spLocks noGrp="1"/>
          </p:cNvSpPr>
          <p:nvPr>
            <p:ph type="title"/>
          </p:nvPr>
        </p:nvSpPr>
        <p:spPr/>
        <p:txBody>
          <a:bodyPr/>
          <a:lstStyle/>
          <a:p>
            <a:r>
              <a:rPr lang="en-US" altLang="ko-KR" dirty="0" smtClean="0"/>
              <a:t>PWA </a:t>
            </a:r>
            <a:r>
              <a:rPr lang="ko-KR" altLang="en-US" smtClean="0"/>
              <a:t>성공 사례</a:t>
            </a:r>
            <a:endParaRPr lang="en-US" altLang="ko-KR" dirty="0"/>
          </a:p>
        </p:txBody>
      </p:sp>
      <p:pic>
        <p:nvPicPr>
          <p:cNvPr id="8" name="Picture 2" descr="housing.com pwa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123" y="1847004"/>
            <a:ext cx="4635767" cy="36680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10" name="오각형 9"/>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1" name="그림 10"/>
            <p:cNvPicPr>
              <a:picLocks noChangeAspect="1"/>
            </p:cNvPicPr>
            <p:nvPr/>
          </p:nvPicPr>
          <p:blipFill rotWithShape="1">
            <a:blip r:embed="rId4"/>
            <a:srcRect l="6049" r="7008"/>
            <a:stretch/>
          </p:blipFill>
          <p:spPr>
            <a:xfrm>
              <a:off x="1189113" y="1458421"/>
              <a:ext cx="1514007" cy="1306042"/>
            </a:xfrm>
            <a:prstGeom prst="ellipse">
              <a:avLst/>
            </a:prstGeom>
          </p:spPr>
        </p:pic>
      </p:grpSp>
    </p:spTree>
    <p:extLst>
      <p:ext uri="{BB962C8B-B14F-4D97-AF65-F5344CB8AC3E}">
        <p14:creationId xmlns:p14="http://schemas.microsoft.com/office/powerpoint/2010/main" val="845632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smtClean="0"/>
              <a:t>Device and Sensors API</a:t>
            </a:r>
          </a:p>
          <a:p>
            <a:pPr lvl="1"/>
            <a:r>
              <a:rPr lang="en-US" altLang="ko-KR" sz="1800" dirty="0" smtClean="0"/>
              <a:t>Battery status, Wake lock, Ambient light Sensor, Proximity Sensor …</a:t>
            </a:r>
          </a:p>
          <a:p>
            <a:pPr lvl="1" indent="0">
              <a:buNone/>
            </a:pPr>
            <a:endParaRPr lang="en-US" altLang="ko-KR" sz="1800" dirty="0" smtClean="0"/>
          </a:p>
          <a:p>
            <a:pPr lvl="1"/>
            <a:endParaRPr lang="en-US" altLang="ko-KR" sz="1800" dirty="0" smtClean="0"/>
          </a:p>
          <a:p>
            <a:pPr lvl="1"/>
            <a:endParaRPr lang="en-US" altLang="ko-KR" sz="1800" dirty="0" smtClean="0"/>
          </a:p>
          <a:p>
            <a:r>
              <a:rPr lang="en-US" altLang="ko-KR" sz="2000" dirty="0" smtClean="0"/>
              <a:t>Web Payment API</a:t>
            </a:r>
          </a:p>
          <a:p>
            <a:pPr lvl="1"/>
            <a:r>
              <a:rPr lang="ko-KR" altLang="en-US" sz="1800" dirty="0" smtClean="0"/>
              <a:t>웹에서의 온라인 결재</a:t>
            </a:r>
            <a:endParaRPr lang="en-US" altLang="ko-KR" sz="1800" dirty="0" smtClean="0"/>
          </a:p>
          <a:p>
            <a:pPr lvl="1"/>
            <a:endParaRPr lang="en-US" altLang="ko-KR" sz="1800" dirty="0"/>
          </a:p>
          <a:p>
            <a:pPr lvl="1"/>
            <a:endParaRPr lang="en-US" altLang="ko-KR" sz="1800" dirty="0" smtClean="0"/>
          </a:p>
          <a:p>
            <a:pPr lvl="1"/>
            <a:endParaRPr lang="en-US" altLang="ko-KR" sz="1800" dirty="0" smtClean="0"/>
          </a:p>
          <a:p>
            <a:r>
              <a:rPr lang="en-US" altLang="ko-KR" sz="2000" dirty="0" smtClean="0"/>
              <a:t>Credential API</a:t>
            </a:r>
          </a:p>
          <a:p>
            <a:pPr lvl="1"/>
            <a:r>
              <a:rPr lang="ko-KR" altLang="en-US" sz="1600" dirty="0" smtClean="0"/>
              <a:t>간편 로그인</a:t>
            </a:r>
            <a:endParaRPr lang="en-US" altLang="ko-KR" sz="1600" dirty="0" smtClean="0"/>
          </a:p>
        </p:txBody>
      </p:sp>
      <p:sp>
        <p:nvSpPr>
          <p:cNvPr id="3" name="제목 2"/>
          <p:cNvSpPr>
            <a:spLocks noGrp="1"/>
          </p:cNvSpPr>
          <p:nvPr>
            <p:ph type="title"/>
          </p:nvPr>
        </p:nvSpPr>
        <p:spPr/>
        <p:txBody>
          <a:bodyPr/>
          <a:lstStyle/>
          <a:p>
            <a:r>
              <a:rPr lang="ko-KR" altLang="en-US" dirty="0" smtClean="0"/>
              <a:t>점점 더 </a:t>
            </a:r>
            <a:r>
              <a:rPr lang="en-US" altLang="ko-KR" dirty="0" smtClean="0"/>
              <a:t>Native App</a:t>
            </a:r>
            <a:r>
              <a:rPr lang="ko-KR" altLang="en-US" smtClean="0"/>
              <a:t>처럼</a:t>
            </a:r>
            <a:endParaRPr lang="ko-KR" altLang="en-US" dirty="0"/>
          </a:p>
        </p:txBody>
      </p:sp>
      <p:grpSp>
        <p:nvGrpSpPr>
          <p:cNvPr id="10" name="그룹 9"/>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11" name="오각형 10"/>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2" name="그림 11"/>
            <p:cNvPicPr>
              <a:picLocks noChangeAspect="1"/>
            </p:cNvPicPr>
            <p:nvPr/>
          </p:nvPicPr>
          <p:blipFill rotWithShape="1">
            <a:blip r:embed="rId3"/>
            <a:srcRect l="6049" r="7008"/>
            <a:stretch/>
          </p:blipFill>
          <p:spPr>
            <a:xfrm>
              <a:off x="1189113" y="1458421"/>
              <a:ext cx="1514007" cy="1306042"/>
            </a:xfrm>
            <a:prstGeom prst="ellipse">
              <a:avLst/>
            </a:prstGeom>
          </p:spPr>
        </p:pic>
      </p:grpSp>
      <p:grpSp>
        <p:nvGrpSpPr>
          <p:cNvPr id="6" name="그룹 5"/>
          <p:cNvGrpSpPr/>
          <p:nvPr/>
        </p:nvGrpSpPr>
        <p:grpSpPr>
          <a:xfrm>
            <a:off x="8746080" y="1262988"/>
            <a:ext cx="2545854" cy="4807709"/>
            <a:chOff x="8746080" y="1262988"/>
            <a:chExt cx="2545854" cy="4807709"/>
          </a:xfrm>
        </p:grpSpPr>
        <p:pic>
          <p:nvPicPr>
            <p:cNvPr id="8" name="그림 7"/>
            <p:cNvPicPr>
              <a:picLocks noChangeAspect="1"/>
            </p:cNvPicPr>
            <p:nvPr/>
          </p:nvPicPr>
          <p:blipFill>
            <a:blip r:embed="rId4"/>
            <a:stretch>
              <a:fillRect/>
            </a:stretch>
          </p:blipFill>
          <p:spPr>
            <a:xfrm>
              <a:off x="8746080" y="1262988"/>
              <a:ext cx="2545854" cy="4387535"/>
            </a:xfrm>
            <a:prstGeom prst="rect">
              <a:avLst/>
            </a:prstGeom>
          </p:spPr>
        </p:pic>
        <p:sp>
          <p:nvSpPr>
            <p:cNvPr id="4" name="TextBox 3"/>
            <p:cNvSpPr txBox="1"/>
            <p:nvPr/>
          </p:nvSpPr>
          <p:spPr>
            <a:xfrm>
              <a:off x="9417720" y="5732143"/>
              <a:ext cx="1202573" cy="338554"/>
            </a:xfrm>
            <a:prstGeom prst="rect">
              <a:avLst/>
            </a:prstGeom>
            <a:noFill/>
          </p:spPr>
          <p:txBody>
            <a:bodyPr wrap="none" rtlCol="0">
              <a:spAutoFit/>
            </a:bodyPr>
            <a:lstStyle/>
            <a:p>
              <a:r>
                <a:rPr lang="en-US" altLang="ko-KR" sz="1600" dirty="0" smtClean="0">
                  <a:solidFill>
                    <a:schemeClr val="bg1">
                      <a:lumMod val="50000"/>
                    </a:schemeClr>
                  </a:solidFill>
                  <a:latin typeface="LG스마트체 SemiBold" panose="020B0600000101010101" pitchFamily="50" charset="-127"/>
                  <a:ea typeface="LG스마트체 SemiBold" panose="020B0600000101010101" pitchFamily="50" charset="-127"/>
                </a:rPr>
                <a:t>Wake Lock</a:t>
              </a:r>
              <a:endParaRPr lang="ko-KR" altLang="en-US" sz="1600">
                <a:solidFill>
                  <a:schemeClr val="bg1">
                    <a:lumMod val="50000"/>
                  </a:schemeClr>
                </a:solidFill>
                <a:latin typeface="LG스마트체 SemiBold" panose="020B0600000101010101" pitchFamily="50" charset="-127"/>
                <a:ea typeface="LG스마트체 SemiBold" panose="020B0600000101010101" pitchFamily="50" charset="-127"/>
              </a:endParaRPr>
            </a:p>
          </p:txBody>
        </p:sp>
      </p:grpSp>
    </p:spTree>
    <p:extLst>
      <p:ext uri="{BB962C8B-B14F-4D97-AF65-F5344CB8AC3E}">
        <p14:creationId xmlns:p14="http://schemas.microsoft.com/office/powerpoint/2010/main" val="1786499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smtClean="0"/>
              <a:t>Device and Sensors API</a:t>
            </a:r>
          </a:p>
          <a:p>
            <a:pPr lvl="1"/>
            <a:r>
              <a:rPr lang="en-US" altLang="ko-KR" sz="1800" dirty="0" smtClean="0"/>
              <a:t>Battery status, Wake lock, Ambient light Sensor, Proximity Sensor …</a:t>
            </a:r>
          </a:p>
          <a:p>
            <a:pPr lvl="1" indent="0">
              <a:buNone/>
            </a:pPr>
            <a:endParaRPr lang="en-US" altLang="ko-KR" sz="1800" dirty="0" smtClean="0"/>
          </a:p>
          <a:p>
            <a:pPr lvl="1"/>
            <a:endParaRPr lang="en-US" altLang="ko-KR" sz="1800" dirty="0" smtClean="0"/>
          </a:p>
          <a:p>
            <a:pPr lvl="1"/>
            <a:endParaRPr lang="en-US" altLang="ko-KR" sz="1800" dirty="0" smtClean="0"/>
          </a:p>
          <a:p>
            <a:r>
              <a:rPr lang="en-US" altLang="ko-KR" sz="2000" dirty="0" smtClean="0"/>
              <a:t>Web Payment API</a:t>
            </a:r>
          </a:p>
          <a:p>
            <a:pPr lvl="1"/>
            <a:r>
              <a:rPr lang="ko-KR" altLang="en-US" sz="1800" dirty="0" smtClean="0"/>
              <a:t>웹에서의 온라인 결재</a:t>
            </a:r>
            <a:endParaRPr lang="en-US" altLang="ko-KR" sz="1800" dirty="0" smtClean="0"/>
          </a:p>
          <a:p>
            <a:pPr lvl="1"/>
            <a:endParaRPr lang="en-US" altLang="ko-KR" sz="1800" dirty="0"/>
          </a:p>
          <a:p>
            <a:pPr lvl="1"/>
            <a:endParaRPr lang="en-US" altLang="ko-KR" sz="1800" dirty="0" smtClean="0"/>
          </a:p>
          <a:p>
            <a:pPr lvl="1"/>
            <a:endParaRPr lang="en-US" altLang="ko-KR" sz="1800" dirty="0" smtClean="0"/>
          </a:p>
          <a:p>
            <a:r>
              <a:rPr lang="en-US" altLang="ko-KR" sz="2000" dirty="0" smtClean="0"/>
              <a:t>Credential API</a:t>
            </a:r>
          </a:p>
          <a:p>
            <a:pPr lvl="1"/>
            <a:r>
              <a:rPr lang="ko-KR" altLang="en-US" sz="1600" dirty="0" smtClean="0"/>
              <a:t>간편 로그인</a:t>
            </a:r>
            <a:endParaRPr lang="en-US" altLang="ko-KR" sz="1600" dirty="0" smtClean="0"/>
          </a:p>
        </p:txBody>
      </p:sp>
      <p:sp>
        <p:nvSpPr>
          <p:cNvPr id="3" name="제목 2"/>
          <p:cNvSpPr>
            <a:spLocks noGrp="1"/>
          </p:cNvSpPr>
          <p:nvPr>
            <p:ph type="title"/>
          </p:nvPr>
        </p:nvSpPr>
        <p:spPr/>
        <p:txBody>
          <a:bodyPr/>
          <a:lstStyle/>
          <a:p>
            <a:r>
              <a:rPr lang="ko-KR" altLang="en-US" dirty="0" smtClean="0"/>
              <a:t>점점 더 </a:t>
            </a:r>
            <a:r>
              <a:rPr lang="en-US" altLang="ko-KR" dirty="0" smtClean="0"/>
              <a:t>Native App</a:t>
            </a:r>
            <a:r>
              <a:rPr lang="ko-KR" altLang="en-US" smtClean="0"/>
              <a:t>처럼</a:t>
            </a:r>
            <a:endParaRPr lang="ko-KR" altLang="en-US" dirty="0"/>
          </a:p>
        </p:txBody>
      </p:sp>
      <p:pic>
        <p:nvPicPr>
          <p:cNvPr id="8" name="그림 7"/>
          <p:cNvPicPr>
            <a:picLocks noChangeAspect="1"/>
          </p:cNvPicPr>
          <p:nvPr/>
        </p:nvPicPr>
        <p:blipFill>
          <a:blip r:embed="rId3"/>
          <a:stretch>
            <a:fillRect/>
          </a:stretch>
        </p:blipFill>
        <p:spPr>
          <a:xfrm>
            <a:off x="10816177" y="926346"/>
            <a:ext cx="1137456" cy="1960296"/>
          </a:xfrm>
          <a:prstGeom prst="rect">
            <a:avLst/>
          </a:prstGeom>
        </p:spPr>
      </p:pic>
      <p:grpSp>
        <p:nvGrpSpPr>
          <p:cNvPr id="10" name="그룹 9"/>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11" name="오각형 10"/>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2" name="그림 11"/>
            <p:cNvPicPr>
              <a:picLocks noChangeAspect="1"/>
            </p:cNvPicPr>
            <p:nvPr/>
          </p:nvPicPr>
          <p:blipFill rotWithShape="1">
            <a:blip r:embed="rId4"/>
            <a:srcRect l="6049" r="7008"/>
            <a:stretch/>
          </p:blipFill>
          <p:spPr>
            <a:xfrm>
              <a:off x="1189113" y="1458421"/>
              <a:ext cx="1514007" cy="1306042"/>
            </a:xfrm>
            <a:prstGeom prst="ellipse">
              <a:avLst/>
            </a:prstGeom>
          </p:spPr>
        </p:pic>
      </p:grpSp>
      <p:pic>
        <p:nvPicPr>
          <p:cNvPr id="3076" name="Picture 4" descr="ePay Clover Mobile Web Pay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241" y="2120410"/>
            <a:ext cx="4933759" cy="370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9467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3"/>
          <a:stretch>
            <a:fillRect/>
          </a:stretch>
        </p:blipFill>
        <p:spPr>
          <a:xfrm>
            <a:off x="10816177" y="926346"/>
            <a:ext cx="1137456" cy="1960296"/>
          </a:xfrm>
          <a:prstGeom prst="rect">
            <a:avLst/>
          </a:prstGeom>
        </p:spPr>
      </p:pic>
      <p:pic>
        <p:nvPicPr>
          <p:cNvPr id="4098" name="Picture 2" descr="ePay Clover Mobile Web Paym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62624" y="1935006"/>
            <a:ext cx="2382643" cy="1786982"/>
          </a:xfrm>
          <a:prstGeom prst="rect">
            <a:avLst/>
          </a:prstGeom>
          <a:noFill/>
          <a:extLst>
            <a:ext uri="{909E8E84-426E-40DD-AFC4-6F175D3DCCD1}">
              <a14:hiddenFill xmlns:a14="http://schemas.microsoft.com/office/drawing/2010/main">
                <a:solidFill>
                  <a:srgbClr val="FFFFFF"/>
                </a:solidFill>
              </a14:hiddenFill>
            </a:ext>
          </a:extLst>
        </p:spPr>
      </p:pic>
      <p:sp>
        <p:nvSpPr>
          <p:cNvPr id="2" name="내용 개체 틀 1"/>
          <p:cNvSpPr>
            <a:spLocks noGrp="1"/>
          </p:cNvSpPr>
          <p:nvPr>
            <p:ph idx="1"/>
          </p:nvPr>
        </p:nvSpPr>
        <p:spPr/>
        <p:txBody>
          <a:bodyPr/>
          <a:lstStyle/>
          <a:p>
            <a:r>
              <a:rPr lang="en-US" altLang="ko-KR" sz="2000" dirty="0" smtClean="0"/>
              <a:t>Device and Sensors API</a:t>
            </a:r>
          </a:p>
          <a:p>
            <a:pPr lvl="1"/>
            <a:r>
              <a:rPr lang="en-US" altLang="ko-KR" sz="1800" dirty="0" smtClean="0"/>
              <a:t>Battery status, Wake lock, Ambient light Sensor, Proximity Sensor …</a:t>
            </a:r>
          </a:p>
          <a:p>
            <a:pPr lvl="1" indent="0">
              <a:buNone/>
            </a:pPr>
            <a:endParaRPr lang="en-US" altLang="ko-KR" sz="1800" dirty="0" smtClean="0"/>
          </a:p>
          <a:p>
            <a:pPr lvl="1"/>
            <a:endParaRPr lang="en-US" altLang="ko-KR" sz="1800" dirty="0" smtClean="0"/>
          </a:p>
          <a:p>
            <a:pPr lvl="1"/>
            <a:endParaRPr lang="en-US" altLang="ko-KR" sz="1800" dirty="0" smtClean="0"/>
          </a:p>
          <a:p>
            <a:r>
              <a:rPr lang="en-US" altLang="ko-KR" sz="2000" dirty="0" smtClean="0"/>
              <a:t>Web Payment API</a:t>
            </a:r>
          </a:p>
          <a:p>
            <a:pPr lvl="1"/>
            <a:r>
              <a:rPr lang="ko-KR" altLang="en-US" sz="1800" dirty="0" smtClean="0"/>
              <a:t>웹에서의 온라인 결재</a:t>
            </a:r>
            <a:endParaRPr lang="en-US" altLang="ko-KR" sz="1800" dirty="0" smtClean="0"/>
          </a:p>
          <a:p>
            <a:pPr lvl="1"/>
            <a:endParaRPr lang="en-US" altLang="ko-KR" sz="1800" dirty="0"/>
          </a:p>
          <a:p>
            <a:pPr lvl="1"/>
            <a:endParaRPr lang="en-US" altLang="ko-KR" sz="1800" dirty="0" smtClean="0"/>
          </a:p>
          <a:p>
            <a:pPr lvl="1"/>
            <a:endParaRPr lang="en-US" altLang="ko-KR" sz="1800" dirty="0" smtClean="0"/>
          </a:p>
          <a:p>
            <a:r>
              <a:rPr lang="en-US" altLang="ko-KR" sz="2000" dirty="0" smtClean="0"/>
              <a:t>Credential API</a:t>
            </a:r>
          </a:p>
          <a:p>
            <a:pPr lvl="1"/>
            <a:r>
              <a:rPr lang="ko-KR" altLang="en-US" sz="1600" dirty="0" smtClean="0"/>
              <a:t>간편 로그인</a:t>
            </a:r>
            <a:endParaRPr lang="en-US" altLang="ko-KR" sz="1600" dirty="0" smtClean="0"/>
          </a:p>
        </p:txBody>
      </p:sp>
      <p:sp>
        <p:nvSpPr>
          <p:cNvPr id="3" name="제목 2"/>
          <p:cNvSpPr>
            <a:spLocks noGrp="1"/>
          </p:cNvSpPr>
          <p:nvPr>
            <p:ph type="title"/>
          </p:nvPr>
        </p:nvSpPr>
        <p:spPr/>
        <p:txBody>
          <a:bodyPr/>
          <a:lstStyle/>
          <a:p>
            <a:r>
              <a:rPr lang="ko-KR" altLang="en-US" dirty="0" smtClean="0"/>
              <a:t>점점 더 </a:t>
            </a:r>
            <a:r>
              <a:rPr lang="en-US" altLang="ko-KR" dirty="0" smtClean="0"/>
              <a:t>Native App</a:t>
            </a:r>
            <a:r>
              <a:rPr lang="ko-KR" altLang="en-US" smtClean="0"/>
              <a:t>처럼</a:t>
            </a:r>
            <a:endParaRPr lang="ko-KR" altLang="en-US" dirty="0"/>
          </a:p>
        </p:txBody>
      </p:sp>
      <p:sp>
        <p:nvSpPr>
          <p:cNvPr id="7" name="TextBox 6"/>
          <p:cNvSpPr txBox="1"/>
          <p:nvPr/>
        </p:nvSpPr>
        <p:spPr>
          <a:xfrm>
            <a:off x="9868829" y="4728117"/>
            <a:ext cx="835485" cy="369332"/>
          </a:xfrm>
          <a:prstGeom prst="rect">
            <a:avLst/>
          </a:prstGeom>
          <a:noFill/>
        </p:spPr>
        <p:txBody>
          <a:bodyPr wrap="none" rtlCol="0">
            <a:spAutoFit/>
          </a:bodyPr>
          <a:lstStyle/>
          <a:p>
            <a:r>
              <a:rPr lang="ko-KR" altLang="en-US" smtClean="0"/>
              <a:t>화질</a:t>
            </a:r>
            <a:r>
              <a:rPr lang="en-US" altLang="ko-KR" dirty="0" smtClean="0"/>
              <a:t>…</a:t>
            </a:r>
            <a:endParaRPr lang="ko-KR" altLang="en-US"/>
          </a:p>
        </p:txBody>
      </p:sp>
      <p:grpSp>
        <p:nvGrpSpPr>
          <p:cNvPr id="10" name="그룹 9"/>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11" name="오각형 10"/>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2" name="그림 11"/>
            <p:cNvPicPr>
              <a:picLocks noChangeAspect="1"/>
            </p:cNvPicPr>
            <p:nvPr/>
          </p:nvPicPr>
          <p:blipFill rotWithShape="1">
            <a:blip r:embed="rId5"/>
            <a:srcRect l="6049" r="7008"/>
            <a:stretch/>
          </p:blipFill>
          <p:spPr>
            <a:xfrm>
              <a:off x="1189113" y="1458421"/>
              <a:ext cx="1514007" cy="1306042"/>
            </a:xfrm>
            <a:prstGeom prst="ellipse">
              <a:avLst/>
            </a:prstGeom>
          </p:spPr>
        </p:pic>
      </p:grpSp>
      <p:grpSp>
        <p:nvGrpSpPr>
          <p:cNvPr id="4" name="그룹 3"/>
          <p:cNvGrpSpPr/>
          <p:nvPr/>
        </p:nvGrpSpPr>
        <p:grpSpPr>
          <a:xfrm>
            <a:off x="3891503" y="3001108"/>
            <a:ext cx="8062130" cy="3288576"/>
            <a:chOff x="3574381" y="3092754"/>
            <a:chExt cx="8062130" cy="3288576"/>
          </a:xfrm>
        </p:grpSpPr>
        <p:pic>
          <p:nvPicPr>
            <p:cNvPr id="5" name="그림 4"/>
            <p:cNvPicPr>
              <a:picLocks noChangeAspect="1"/>
            </p:cNvPicPr>
            <p:nvPr/>
          </p:nvPicPr>
          <p:blipFill rotWithShape="1">
            <a:blip r:embed="rId6"/>
            <a:srcRect t="10792"/>
            <a:stretch/>
          </p:blipFill>
          <p:spPr>
            <a:xfrm>
              <a:off x="3574381" y="3104477"/>
              <a:ext cx="2517438" cy="3276853"/>
            </a:xfrm>
            <a:prstGeom prst="rect">
              <a:avLst/>
            </a:prstGeom>
          </p:spPr>
        </p:pic>
        <p:pic>
          <p:nvPicPr>
            <p:cNvPr id="13" name="그림 12"/>
            <p:cNvPicPr>
              <a:picLocks noChangeAspect="1"/>
            </p:cNvPicPr>
            <p:nvPr/>
          </p:nvPicPr>
          <p:blipFill rotWithShape="1">
            <a:blip r:embed="rId7"/>
            <a:srcRect t="10473"/>
            <a:stretch/>
          </p:blipFill>
          <p:spPr>
            <a:xfrm>
              <a:off x="9119073" y="3092754"/>
              <a:ext cx="2517438" cy="3288576"/>
            </a:xfrm>
            <a:prstGeom prst="rect">
              <a:avLst/>
            </a:prstGeom>
          </p:spPr>
        </p:pic>
        <p:grpSp>
          <p:nvGrpSpPr>
            <p:cNvPr id="15" name="그룹 14"/>
            <p:cNvGrpSpPr/>
            <p:nvPr/>
          </p:nvGrpSpPr>
          <p:grpSpPr>
            <a:xfrm>
              <a:off x="6307357" y="3092754"/>
              <a:ext cx="2625627" cy="3288575"/>
              <a:chOff x="4681280" y="4744845"/>
              <a:chExt cx="1252746" cy="1636485"/>
            </a:xfrm>
          </p:grpSpPr>
          <p:pic>
            <p:nvPicPr>
              <p:cNvPr id="9" name="그림 8"/>
              <p:cNvPicPr>
                <a:picLocks noChangeAspect="1"/>
              </p:cNvPicPr>
              <p:nvPr/>
            </p:nvPicPr>
            <p:blipFill rotWithShape="1">
              <a:blip r:embed="rId8"/>
              <a:srcRect t="10473"/>
              <a:stretch/>
            </p:blipFill>
            <p:spPr>
              <a:xfrm>
                <a:off x="4681280" y="4744845"/>
                <a:ext cx="1252746" cy="1636485"/>
              </a:xfrm>
              <a:prstGeom prst="rect">
                <a:avLst/>
              </a:prstGeom>
            </p:spPr>
          </p:pic>
          <p:pic>
            <p:nvPicPr>
              <p:cNvPr id="14" name="그림 13"/>
              <p:cNvPicPr>
                <a:picLocks noChangeAspect="1"/>
              </p:cNvPicPr>
              <p:nvPr/>
            </p:nvPicPr>
            <p:blipFill rotWithShape="1">
              <a:blip r:embed="rId9"/>
              <a:srcRect b="25361"/>
              <a:stretch/>
            </p:blipFill>
            <p:spPr>
              <a:xfrm>
                <a:off x="4772820" y="5964955"/>
                <a:ext cx="1108850" cy="396573"/>
              </a:xfrm>
              <a:prstGeom prst="rect">
                <a:avLst/>
              </a:prstGeom>
            </p:spPr>
          </p:pic>
        </p:grpSp>
      </p:grpSp>
    </p:spTree>
    <p:extLst>
      <p:ext uri="{BB962C8B-B14F-4D97-AF65-F5344CB8AC3E}">
        <p14:creationId xmlns:p14="http://schemas.microsoft.com/office/powerpoint/2010/main" val="2726747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Status</a:t>
            </a:r>
            <a:endParaRPr lang="ko-KR" altLang="en-US"/>
          </a:p>
        </p:txBody>
      </p:sp>
      <p:sp>
        <p:nvSpPr>
          <p:cNvPr id="7" name="TextBox 6"/>
          <p:cNvSpPr txBox="1"/>
          <p:nvPr/>
        </p:nvSpPr>
        <p:spPr>
          <a:xfrm>
            <a:off x="8337462" y="2291923"/>
            <a:ext cx="2911374" cy="369332"/>
          </a:xfrm>
          <a:prstGeom prst="rect">
            <a:avLst/>
          </a:prstGeom>
          <a:noFill/>
        </p:spPr>
        <p:txBody>
          <a:bodyPr wrap="none" rtlCol="0">
            <a:spAutoFit/>
          </a:bodyPr>
          <a:lstStyle/>
          <a:p>
            <a:r>
              <a:rPr lang="en-US" altLang="ko-KR" dirty="0" smtClean="0">
                <a:latin typeface="LG스마트체 SemiBold" panose="020B0600000101010101" pitchFamily="50" charset="-127"/>
                <a:ea typeface="LG스마트체 SemiBold" panose="020B0600000101010101" pitchFamily="50" charset="-127"/>
              </a:rPr>
              <a:t>Web Application Manifest</a:t>
            </a:r>
            <a:endParaRPr lang="ko-KR" altLang="en-US">
              <a:latin typeface="LG스마트체 SemiBold" panose="020B0600000101010101" pitchFamily="50" charset="-127"/>
              <a:ea typeface="LG스마트체 SemiBold" panose="020B0600000101010101" pitchFamily="50" charset="-127"/>
            </a:endParaRPr>
          </a:p>
        </p:txBody>
      </p:sp>
      <p:grpSp>
        <p:nvGrpSpPr>
          <p:cNvPr id="10" name="그룹 9"/>
          <p:cNvGrpSpPr/>
          <p:nvPr/>
        </p:nvGrpSpPr>
        <p:grpSpPr>
          <a:xfrm>
            <a:off x="620078" y="3275632"/>
            <a:ext cx="3098634" cy="2255169"/>
            <a:chOff x="620078" y="3275632"/>
            <a:chExt cx="3098634" cy="2255169"/>
          </a:xfrm>
        </p:grpSpPr>
        <p:pic>
          <p:nvPicPr>
            <p:cNvPr id="5124" name="Picture 4" descr="Microsoft Ed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8" y="347611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hrom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78" y="382536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irefox">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078" y="417461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nternet Explorer">
              <a:hlinkClick r:id="rId2"/>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078" y="452386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Oper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078" y="487311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Safar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078" y="5222367"/>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8784" y="3275632"/>
              <a:ext cx="2779928" cy="2255169"/>
            </a:xfrm>
            <a:prstGeom prst="rect">
              <a:avLst/>
            </a:prstGeom>
            <a:noFill/>
          </p:spPr>
          <p:txBody>
            <a:bodyPr wrap="none" rtlCol="0" anchor="ctr">
              <a:spAutoFit/>
            </a:bodyPr>
            <a:lstStyle/>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In </a:t>
              </a:r>
              <a:r>
                <a:rPr lang="ko-KR" altLang="ko-KR" sz="1200" b="1" dirty="0">
                  <a:solidFill>
                    <a:srgbClr val="000000"/>
                  </a:solidFill>
                  <a:latin typeface="LG스마트체 Regular" panose="020B0600000101010101" pitchFamily="50" charset="-127"/>
                  <a:ea typeface="LG스마트체 Regular" panose="020B0600000101010101" pitchFamily="50" charset="-127"/>
                </a:rPr>
                <a:t>Development</a:t>
              </a:r>
              <a:r>
                <a:rPr lang="ko-KR" altLang="ko-KR" sz="1200" dirty="0">
                  <a:solidFill>
                    <a:srgbClr val="000000"/>
                  </a:solidFill>
                  <a:latin typeface="LG스마트체 Regular" panose="020B0600000101010101" pitchFamily="50" charset="-127"/>
                  <a:ea typeface="LG스마트체 Regular" panose="020B0600000101010101" pitchFamily="50" charset="-127"/>
                </a:rPr>
                <a:t> in Microsoft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Edge</a:t>
              </a:r>
              <a:endParaRPr lang="ko-KR" altLang="ko-KR" sz="1200" dirty="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Chrom</a:t>
              </a:r>
              <a:r>
                <a:rPr lang="en-US" altLang="ko-KR" sz="1200" dirty="0" smtClean="0">
                  <a:solidFill>
                    <a:srgbClr val="000000"/>
                  </a:solidFill>
                  <a:latin typeface="LG스마트체 Regular" panose="020B0600000101010101" pitchFamily="50" charset="-127"/>
                  <a:ea typeface="LG스마트체 Regular" panose="020B0600000101010101" pitchFamily="50" charset="-127"/>
                </a:rPr>
                <a:t>e</a:t>
              </a: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Firefox</a:t>
              </a:r>
              <a:endParaRPr lang="en-US" altLang="ko-KR" sz="1200" dirty="0" smtClean="0">
                <a:solidFill>
                  <a:srgbClr val="0078D7"/>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Internet Explorer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11</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Opera</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Safari</a:t>
              </a:r>
              <a:endParaRPr lang="ko-KR" altLang="en-US" sz="1200" dirty="0">
                <a:latin typeface="LG스마트체 Regular" panose="020B0600000101010101" pitchFamily="50" charset="-127"/>
                <a:ea typeface="LG스마트체 Regular" panose="020B0600000101010101" pitchFamily="50" charset="-127"/>
              </a:endParaRPr>
            </a:p>
          </p:txBody>
        </p:sp>
      </p:grpSp>
      <p:grpSp>
        <p:nvGrpSpPr>
          <p:cNvPr id="18" name="그룹 17"/>
          <p:cNvGrpSpPr/>
          <p:nvPr/>
        </p:nvGrpSpPr>
        <p:grpSpPr>
          <a:xfrm>
            <a:off x="8337462" y="3277126"/>
            <a:ext cx="3098634" cy="2255169"/>
            <a:chOff x="620078" y="3275632"/>
            <a:chExt cx="3098634" cy="2255169"/>
          </a:xfrm>
        </p:grpSpPr>
        <p:pic>
          <p:nvPicPr>
            <p:cNvPr id="19" name="Picture 4" descr="Microsoft Ed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8" y="347611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Chrom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78" y="382536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Firefox">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078" y="417461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Internet Explorer">
              <a:hlinkClick r:id="rId2"/>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078" y="452386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Oper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078" y="487311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9" descr="Safar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078" y="5222367"/>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938784" y="3275632"/>
              <a:ext cx="2779928" cy="2255169"/>
            </a:xfrm>
            <a:prstGeom prst="rect">
              <a:avLst/>
            </a:prstGeom>
            <a:noFill/>
          </p:spPr>
          <p:txBody>
            <a:bodyPr wrap="none" rtlCol="0" anchor="ctr">
              <a:spAutoFit/>
            </a:bodyPr>
            <a:lstStyle/>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In </a:t>
              </a:r>
              <a:r>
                <a:rPr lang="ko-KR" altLang="ko-KR" sz="1200" b="1" dirty="0">
                  <a:solidFill>
                    <a:srgbClr val="000000"/>
                  </a:solidFill>
                  <a:latin typeface="LG스마트체 Regular" panose="020B0600000101010101" pitchFamily="50" charset="-127"/>
                  <a:ea typeface="LG스마트체 Regular" panose="020B0600000101010101" pitchFamily="50" charset="-127"/>
                </a:rPr>
                <a:t>Development</a:t>
              </a:r>
              <a:r>
                <a:rPr lang="ko-KR" altLang="ko-KR" sz="1200" dirty="0">
                  <a:solidFill>
                    <a:srgbClr val="000000"/>
                  </a:solidFill>
                  <a:latin typeface="LG스마트체 Regular" panose="020B0600000101010101" pitchFamily="50" charset="-127"/>
                  <a:ea typeface="LG스마트체 Regular" panose="020B0600000101010101" pitchFamily="50" charset="-127"/>
                </a:rPr>
                <a:t> in Microsoft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Edge</a:t>
              </a:r>
              <a:endParaRPr lang="ko-KR" altLang="ko-KR" sz="1200" dirty="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Chrom</a:t>
              </a:r>
              <a:r>
                <a:rPr lang="en-US" altLang="ko-KR" sz="1200" dirty="0" smtClean="0">
                  <a:solidFill>
                    <a:srgbClr val="000000"/>
                  </a:solidFill>
                  <a:latin typeface="LG스마트체 Regular" panose="020B0600000101010101" pitchFamily="50" charset="-127"/>
                  <a:ea typeface="LG스마트체 Regular" panose="020B0600000101010101" pitchFamily="50" charset="-127"/>
                </a:rPr>
                <a:t>e</a:t>
              </a: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Firefox</a:t>
              </a:r>
              <a:endParaRPr lang="en-US" altLang="ko-KR" sz="1200" dirty="0" smtClean="0">
                <a:solidFill>
                  <a:srgbClr val="0078D7"/>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Internet Explorer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11</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Opera</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Safari</a:t>
              </a:r>
              <a:endParaRPr lang="ko-KR" altLang="en-US" sz="1200" dirty="0">
                <a:latin typeface="LG스마트체 Regular" panose="020B0600000101010101" pitchFamily="50" charset="-127"/>
                <a:ea typeface="LG스마트체 Regular" panose="020B0600000101010101" pitchFamily="50" charset="-127"/>
              </a:endParaRPr>
            </a:p>
          </p:txBody>
        </p:sp>
      </p:grpSp>
      <p:sp>
        <p:nvSpPr>
          <p:cNvPr id="12" name="TextBox 11"/>
          <p:cNvSpPr txBox="1"/>
          <p:nvPr/>
        </p:nvSpPr>
        <p:spPr>
          <a:xfrm>
            <a:off x="938784" y="2291923"/>
            <a:ext cx="1800493" cy="369332"/>
          </a:xfrm>
          <a:prstGeom prst="rect">
            <a:avLst/>
          </a:prstGeom>
          <a:noFill/>
        </p:spPr>
        <p:txBody>
          <a:bodyPr wrap="none" rtlCol="0">
            <a:spAutoFit/>
          </a:bodyPr>
          <a:lstStyle/>
          <a:p>
            <a:r>
              <a:rPr lang="en-US" altLang="ko-KR" dirty="0" smtClean="0">
                <a:latin typeface="LG스마트체 SemiBold" panose="020B0600000101010101" pitchFamily="50" charset="-127"/>
                <a:ea typeface="LG스마트체 SemiBold" panose="020B0600000101010101" pitchFamily="50" charset="-127"/>
              </a:rPr>
              <a:t>Service Worker</a:t>
            </a:r>
            <a:endParaRPr lang="ko-KR" altLang="en-US">
              <a:latin typeface="LG스마트체 SemiBold" panose="020B0600000101010101" pitchFamily="50" charset="-127"/>
              <a:ea typeface="LG스마트체 SemiBold" panose="020B0600000101010101" pitchFamily="50" charset="-127"/>
            </a:endParaRPr>
          </a:p>
        </p:txBody>
      </p:sp>
      <p:grpSp>
        <p:nvGrpSpPr>
          <p:cNvPr id="27" name="그룹 26"/>
          <p:cNvGrpSpPr/>
          <p:nvPr/>
        </p:nvGrpSpPr>
        <p:grpSpPr>
          <a:xfrm>
            <a:off x="4478770" y="3275632"/>
            <a:ext cx="3098634" cy="2255169"/>
            <a:chOff x="620078" y="3275632"/>
            <a:chExt cx="3098634" cy="2255169"/>
          </a:xfrm>
        </p:grpSpPr>
        <p:pic>
          <p:nvPicPr>
            <p:cNvPr id="28" name="Picture 4" descr="Microsoft Ed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8" y="347611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descr="Chrom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78" y="382536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Firefox">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078" y="417461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7" descr="Internet Explorer">
              <a:hlinkClick r:id="rId2"/>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078" y="452386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Oper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078" y="4873117"/>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9" descr="Safar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078" y="5222367"/>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938784" y="3275632"/>
              <a:ext cx="2779928" cy="2255169"/>
            </a:xfrm>
            <a:prstGeom prst="rect">
              <a:avLst/>
            </a:prstGeom>
            <a:noFill/>
          </p:spPr>
          <p:txBody>
            <a:bodyPr wrap="none" rtlCol="0" anchor="ctr">
              <a:spAutoFit/>
            </a:bodyPr>
            <a:lstStyle/>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In </a:t>
              </a:r>
              <a:r>
                <a:rPr lang="ko-KR" altLang="ko-KR" sz="1200" b="1" dirty="0">
                  <a:solidFill>
                    <a:srgbClr val="000000"/>
                  </a:solidFill>
                  <a:latin typeface="LG스마트체 Regular" panose="020B0600000101010101" pitchFamily="50" charset="-127"/>
                  <a:ea typeface="LG스마트체 Regular" panose="020B0600000101010101" pitchFamily="50" charset="-127"/>
                </a:rPr>
                <a:t>Development</a:t>
              </a:r>
              <a:r>
                <a:rPr lang="ko-KR" altLang="ko-KR" sz="1200" dirty="0">
                  <a:solidFill>
                    <a:srgbClr val="000000"/>
                  </a:solidFill>
                  <a:latin typeface="LG스마트체 Regular" panose="020B0600000101010101" pitchFamily="50" charset="-127"/>
                  <a:ea typeface="LG스마트체 Regular" panose="020B0600000101010101" pitchFamily="50" charset="-127"/>
                </a:rPr>
                <a:t> in Microsoft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Edge</a:t>
              </a:r>
              <a:endParaRPr lang="ko-KR" altLang="ko-KR" sz="1200" dirty="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Chrom</a:t>
              </a:r>
              <a:r>
                <a:rPr lang="en-US" altLang="ko-KR" sz="1200" dirty="0" smtClean="0">
                  <a:solidFill>
                    <a:srgbClr val="000000"/>
                  </a:solidFill>
                  <a:latin typeface="LG스마트체 Regular" panose="020B0600000101010101" pitchFamily="50" charset="-127"/>
                  <a:ea typeface="LG스마트체 Regular" panose="020B0600000101010101" pitchFamily="50" charset="-127"/>
                </a:rPr>
                <a:t>e</a:t>
              </a: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Firefox</a:t>
              </a:r>
              <a:endParaRPr lang="en-US" altLang="ko-KR" sz="1200" dirty="0" smtClean="0">
                <a:solidFill>
                  <a:srgbClr val="0078D7"/>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Internet Explorer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11</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Opera</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Safari</a:t>
              </a:r>
              <a:endParaRPr lang="ko-KR" altLang="en-US" sz="1200" dirty="0">
                <a:latin typeface="LG스마트체 Regular" panose="020B0600000101010101" pitchFamily="50" charset="-127"/>
                <a:ea typeface="LG스마트체 Regular" panose="020B0600000101010101" pitchFamily="50" charset="-127"/>
              </a:endParaRPr>
            </a:p>
          </p:txBody>
        </p:sp>
      </p:grpSp>
      <p:sp>
        <p:nvSpPr>
          <p:cNvPr id="35" name="TextBox 34"/>
          <p:cNvSpPr txBox="1"/>
          <p:nvPr/>
        </p:nvSpPr>
        <p:spPr>
          <a:xfrm>
            <a:off x="4797476" y="2293772"/>
            <a:ext cx="1124026" cy="369332"/>
          </a:xfrm>
          <a:prstGeom prst="rect">
            <a:avLst/>
          </a:prstGeom>
          <a:noFill/>
        </p:spPr>
        <p:txBody>
          <a:bodyPr wrap="none" rtlCol="0">
            <a:spAutoFit/>
          </a:bodyPr>
          <a:lstStyle/>
          <a:p>
            <a:r>
              <a:rPr lang="en-US" altLang="ko-KR" dirty="0" smtClean="0">
                <a:latin typeface="LG스마트체 SemiBold" panose="020B0600000101010101" pitchFamily="50" charset="-127"/>
                <a:ea typeface="LG스마트체 SemiBold" panose="020B0600000101010101" pitchFamily="50" charset="-127"/>
              </a:rPr>
              <a:t>Push API</a:t>
            </a:r>
            <a:endParaRPr lang="ko-KR" altLang="en-US">
              <a:latin typeface="LG스마트체 SemiBold" panose="020B0600000101010101" pitchFamily="50" charset="-127"/>
              <a:ea typeface="LG스마트체 SemiBold" panose="020B0600000101010101" pitchFamily="50" charset="-127"/>
            </a:endParaRPr>
          </a:p>
        </p:txBody>
      </p:sp>
      <p:sp>
        <p:nvSpPr>
          <p:cNvPr id="13" name="사각형 설명선 12"/>
          <p:cNvSpPr/>
          <p:nvPr/>
        </p:nvSpPr>
        <p:spPr bwMode="auto">
          <a:xfrm>
            <a:off x="5026248" y="1545860"/>
            <a:ext cx="754646" cy="436701"/>
          </a:xfrm>
          <a:prstGeom prst="wedgeRectCallou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LG스마트체 SemiBold" panose="020B0600000101010101" pitchFamily="50" charset="-127"/>
              <a:ea typeface="LG스마트체 SemiBold" panose="020B0600000101010101" pitchFamily="50" charset="-127"/>
            </a:endParaRPr>
          </a:p>
        </p:txBody>
      </p:sp>
      <p:grpSp>
        <p:nvGrpSpPr>
          <p:cNvPr id="15" name="그룹 14"/>
          <p:cNvGrpSpPr/>
          <p:nvPr/>
        </p:nvGrpSpPr>
        <p:grpSpPr>
          <a:xfrm>
            <a:off x="1604362" y="1451011"/>
            <a:ext cx="609696" cy="633395"/>
            <a:chOff x="1438732" y="883248"/>
            <a:chExt cx="890016" cy="924611"/>
          </a:xfrm>
        </p:grpSpPr>
        <p:sp>
          <p:nvSpPr>
            <p:cNvPr id="14" name="순서도: 자기 디스크 13"/>
            <p:cNvSpPr/>
            <p:nvPr/>
          </p:nvSpPr>
          <p:spPr bwMode="auto">
            <a:xfrm>
              <a:off x="1438732" y="1417715"/>
              <a:ext cx="890016" cy="390144"/>
            </a:xfrm>
            <a:prstGeom prst="flowChartMagneticDisk">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LG스마트체 SemiBold" panose="020B0600000101010101" pitchFamily="50" charset="-127"/>
                <a:ea typeface="LG스마트체 SemiBold" panose="020B0600000101010101" pitchFamily="50" charset="-127"/>
              </a:endParaRPr>
            </a:p>
          </p:txBody>
        </p:sp>
        <p:sp>
          <p:nvSpPr>
            <p:cNvPr id="39" name="순서도: 자기 디스크 38"/>
            <p:cNvSpPr/>
            <p:nvPr/>
          </p:nvSpPr>
          <p:spPr bwMode="auto">
            <a:xfrm>
              <a:off x="1438732" y="1145376"/>
              <a:ext cx="890016" cy="390144"/>
            </a:xfrm>
            <a:prstGeom prst="flowChartMagneticDisk">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LG스마트체 SemiBold" panose="020B0600000101010101" pitchFamily="50" charset="-127"/>
                <a:ea typeface="LG스마트체 SemiBold" panose="020B0600000101010101" pitchFamily="50" charset="-127"/>
              </a:endParaRPr>
            </a:p>
          </p:txBody>
        </p:sp>
        <p:sp>
          <p:nvSpPr>
            <p:cNvPr id="38" name="순서도: 자기 디스크 37"/>
            <p:cNvSpPr/>
            <p:nvPr/>
          </p:nvSpPr>
          <p:spPr bwMode="auto">
            <a:xfrm>
              <a:off x="1438732" y="883248"/>
              <a:ext cx="890016" cy="390144"/>
            </a:xfrm>
            <a:prstGeom prst="flowChartMagneticDisk">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LG스마트체 SemiBold" panose="020B0600000101010101" pitchFamily="50" charset="-127"/>
                <a:ea typeface="LG스마트체 SemiBold" panose="020B0600000101010101" pitchFamily="50" charset="-127"/>
              </a:endParaRPr>
            </a:p>
          </p:txBody>
        </p:sp>
      </p:grpSp>
      <p:grpSp>
        <p:nvGrpSpPr>
          <p:cNvPr id="52" name="그룹 51"/>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3" name="오각형 52"/>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54" name="그림 53"/>
            <p:cNvPicPr>
              <a:picLocks noChangeAspect="1"/>
            </p:cNvPicPr>
            <p:nvPr/>
          </p:nvPicPr>
          <p:blipFill rotWithShape="1">
            <a:blip r:embed="rId11"/>
            <a:srcRect l="6049" r="7008"/>
            <a:stretch/>
          </p:blipFill>
          <p:spPr>
            <a:xfrm>
              <a:off x="1189113" y="1458421"/>
              <a:ext cx="1514007" cy="1306042"/>
            </a:xfrm>
            <a:prstGeom prst="ellipse">
              <a:avLst/>
            </a:prstGeom>
          </p:spPr>
        </p:pic>
      </p:grpSp>
      <p:grpSp>
        <p:nvGrpSpPr>
          <p:cNvPr id="2" name="그룹 1"/>
          <p:cNvGrpSpPr/>
          <p:nvPr/>
        </p:nvGrpSpPr>
        <p:grpSpPr>
          <a:xfrm>
            <a:off x="9399967" y="1288837"/>
            <a:ext cx="779224" cy="845896"/>
            <a:chOff x="4478780" y="78567"/>
            <a:chExt cx="4832600" cy="4062130"/>
          </a:xfrm>
        </p:grpSpPr>
        <p:grpSp>
          <p:nvGrpSpPr>
            <p:cNvPr id="45" name="그룹 44"/>
            <p:cNvGrpSpPr/>
            <p:nvPr/>
          </p:nvGrpSpPr>
          <p:grpSpPr>
            <a:xfrm>
              <a:off x="4478780" y="78567"/>
              <a:ext cx="2919660" cy="3546785"/>
              <a:chOff x="9034272" y="1267968"/>
              <a:chExt cx="353557" cy="629875"/>
            </a:xfrm>
          </p:grpSpPr>
          <p:sp>
            <p:nvSpPr>
              <p:cNvPr id="17" name="직사각형 16"/>
              <p:cNvSpPr/>
              <p:nvPr/>
            </p:nvSpPr>
            <p:spPr bwMode="auto">
              <a:xfrm>
                <a:off x="9034272" y="1267968"/>
                <a:ext cx="231648" cy="183043"/>
              </a:xfrm>
              <a:prstGeom prst="rect">
                <a:avLst/>
              </a:prstGeom>
              <a:ln w="190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cxnSp>
            <p:nvCxnSpPr>
              <p:cNvPr id="40" name="직선 연결선 39"/>
              <p:cNvCxnSpPr>
                <a:stCxn id="17" idx="2"/>
              </p:cNvCxnSpPr>
              <p:nvPr/>
            </p:nvCxnSpPr>
            <p:spPr bwMode="auto">
              <a:xfrm>
                <a:off x="9150096" y="1451011"/>
                <a:ext cx="0" cy="446831"/>
              </a:xfrm>
              <a:prstGeom prst="line">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42" name="직선 연결선 41"/>
              <p:cNvCxnSpPr/>
              <p:nvPr/>
            </p:nvCxnSpPr>
            <p:spPr bwMode="auto">
              <a:xfrm>
                <a:off x="9150096" y="1897842"/>
                <a:ext cx="237733" cy="1"/>
              </a:xfrm>
              <a:prstGeom prst="line">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44" name="직선 연결선 43"/>
              <p:cNvCxnSpPr/>
              <p:nvPr/>
            </p:nvCxnSpPr>
            <p:spPr bwMode="auto">
              <a:xfrm>
                <a:off x="9150096" y="1601689"/>
                <a:ext cx="237733" cy="1"/>
              </a:xfrm>
              <a:prstGeom prst="line">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cxnSp>
        </p:grpSp>
        <p:sp>
          <p:nvSpPr>
            <p:cNvPr id="46" name="직사각형 45"/>
            <p:cNvSpPr/>
            <p:nvPr/>
          </p:nvSpPr>
          <p:spPr bwMode="auto">
            <a:xfrm>
              <a:off x="7398440" y="1435422"/>
              <a:ext cx="1912940" cy="1030703"/>
            </a:xfrm>
            <a:prstGeom prst="rect">
              <a:avLst/>
            </a:prstGeom>
            <a:ln w="190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47" name="직사각형 46"/>
            <p:cNvSpPr/>
            <p:nvPr/>
          </p:nvSpPr>
          <p:spPr bwMode="auto">
            <a:xfrm>
              <a:off x="7398440" y="3109994"/>
              <a:ext cx="1912940" cy="1030703"/>
            </a:xfrm>
            <a:prstGeom prst="rect">
              <a:avLst/>
            </a:prstGeom>
            <a:ln w="190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grpSp>
    </p:spTree>
    <p:extLst>
      <p:ext uri="{BB962C8B-B14F-4D97-AF65-F5344CB8AC3E}">
        <p14:creationId xmlns:p14="http://schemas.microsoft.com/office/powerpoint/2010/main" val="1378811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smtClean="0"/>
              <a:t>PWA Dictionary</a:t>
            </a:r>
          </a:p>
          <a:p>
            <a:pPr lvl="1"/>
            <a:r>
              <a:rPr lang="en-US" altLang="ko-KR" sz="1800" dirty="0">
                <a:hlinkClick r:id="rId2"/>
              </a:rPr>
              <a:t>https://pwa-directory.appspot.com</a:t>
            </a:r>
            <a:r>
              <a:rPr lang="en-US" altLang="ko-KR" sz="1800" dirty="0" smtClean="0">
                <a:hlinkClick r:id="rId2"/>
              </a:rPr>
              <a:t>/</a:t>
            </a:r>
            <a:endParaRPr lang="en-US" altLang="ko-KR" sz="1800" dirty="0" smtClean="0"/>
          </a:p>
          <a:p>
            <a:pPr lvl="1"/>
            <a:r>
              <a:rPr lang="en-US" altLang="ko-KR" sz="1800" dirty="0">
                <a:hlinkClick r:id="rId3"/>
              </a:rPr>
              <a:t>https://</a:t>
            </a:r>
            <a:r>
              <a:rPr lang="en-US" altLang="ko-KR" sz="1800" dirty="0" smtClean="0">
                <a:hlinkClick r:id="rId3"/>
              </a:rPr>
              <a:t>pwa.rocks/</a:t>
            </a:r>
            <a:endParaRPr lang="en-US" altLang="ko-KR" sz="1800" dirty="0"/>
          </a:p>
          <a:p>
            <a:r>
              <a:rPr lang="en-US" altLang="ko-KR" sz="2000" dirty="0"/>
              <a:t>PWA </a:t>
            </a:r>
            <a:r>
              <a:rPr lang="ko-KR" altLang="en-US" sz="2000" dirty="0"/>
              <a:t>소개 </a:t>
            </a:r>
            <a:r>
              <a:rPr lang="en-US" altLang="ko-KR" sz="2000" dirty="0"/>
              <a:t>(Google Developers Site)</a:t>
            </a:r>
          </a:p>
          <a:p>
            <a:pPr lvl="1"/>
            <a:r>
              <a:rPr lang="en-US" altLang="ko-KR" sz="1800" dirty="0">
                <a:hlinkClick r:id="rId4"/>
              </a:rPr>
              <a:t>https://developers.google.com/web/progressive-web-apps/</a:t>
            </a:r>
            <a:endParaRPr lang="en-US" altLang="ko-KR" sz="1800" dirty="0"/>
          </a:p>
          <a:p>
            <a:r>
              <a:rPr lang="en-US" altLang="ko-KR" sz="2000" dirty="0"/>
              <a:t>Web App Manifest WD</a:t>
            </a:r>
          </a:p>
          <a:p>
            <a:pPr lvl="1"/>
            <a:r>
              <a:rPr lang="en-US" altLang="ko-KR" sz="1800" dirty="0">
                <a:hlinkClick r:id="rId5"/>
              </a:rPr>
              <a:t>https://www.w3.org/TR/appmanifest/</a:t>
            </a:r>
            <a:endParaRPr lang="en-US" altLang="ko-KR" sz="1800" dirty="0"/>
          </a:p>
          <a:p>
            <a:r>
              <a:rPr lang="en-US" altLang="ko-KR" sz="2000" dirty="0"/>
              <a:t>Service Workers WD</a:t>
            </a:r>
          </a:p>
          <a:p>
            <a:pPr lvl="1"/>
            <a:r>
              <a:rPr lang="en-US" altLang="ko-KR" sz="1800" dirty="0">
                <a:hlinkClick r:id="rId6"/>
              </a:rPr>
              <a:t>https://www.w3.org/TR/service-workers/</a:t>
            </a:r>
            <a:endParaRPr lang="en-US" altLang="ko-KR" sz="1800" dirty="0"/>
          </a:p>
          <a:p>
            <a:r>
              <a:rPr lang="en-US" altLang="ko-KR" sz="2000" dirty="0"/>
              <a:t>Push API WD</a:t>
            </a:r>
          </a:p>
          <a:p>
            <a:pPr lvl="1"/>
            <a:r>
              <a:rPr lang="en-US" altLang="ko-KR" sz="1800" dirty="0">
                <a:hlinkClick r:id="rId7"/>
              </a:rPr>
              <a:t>https://www.w3.org/TR/push-api</a:t>
            </a:r>
            <a:r>
              <a:rPr lang="en-US" altLang="ko-KR" sz="1800" dirty="0" smtClean="0">
                <a:hlinkClick r:id="rId7"/>
              </a:rPr>
              <a:t>/</a:t>
            </a:r>
            <a:endParaRPr lang="en-US" altLang="ko-KR" sz="1800" dirty="0" smtClean="0"/>
          </a:p>
          <a:p>
            <a:r>
              <a:rPr lang="en-US" altLang="ko-KR" sz="2000" dirty="0" smtClean="0"/>
              <a:t>Service Workers Offline Cookbook</a:t>
            </a:r>
          </a:p>
          <a:p>
            <a:pPr lvl="1"/>
            <a:r>
              <a:rPr lang="en-US" altLang="ko-KR" sz="1800" dirty="0">
                <a:hlinkClick r:id="rId8"/>
              </a:rPr>
              <a:t>https://jakearchibald.com/2014/offline-cookbook</a:t>
            </a:r>
            <a:r>
              <a:rPr lang="en-US" altLang="ko-KR" sz="1800" dirty="0" smtClean="0">
                <a:hlinkClick r:id="rId8"/>
              </a:rPr>
              <a:t>/</a:t>
            </a:r>
            <a:r>
              <a:rPr lang="en-US" altLang="ko-KR" sz="1800" dirty="0" smtClean="0"/>
              <a:t> </a:t>
            </a:r>
            <a:endParaRPr lang="en-US" altLang="ko-KR" sz="1800" dirty="0"/>
          </a:p>
          <a:p>
            <a:endParaRPr lang="ko-KR" altLang="en-US" sz="2000" dirty="0"/>
          </a:p>
        </p:txBody>
      </p:sp>
      <p:sp>
        <p:nvSpPr>
          <p:cNvPr id="3" name="제목 2"/>
          <p:cNvSpPr>
            <a:spLocks noGrp="1"/>
          </p:cNvSpPr>
          <p:nvPr>
            <p:ph type="title"/>
          </p:nvPr>
        </p:nvSpPr>
        <p:spPr/>
        <p:txBody>
          <a:bodyPr/>
          <a:lstStyle/>
          <a:p>
            <a:r>
              <a:rPr lang="en-US" altLang="ko-KR" dirty="0" smtClean="0"/>
              <a:t>References</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9"/>
            <a:srcRect l="6049" r="7008"/>
            <a:stretch/>
          </p:blipFill>
          <p:spPr>
            <a:xfrm>
              <a:off x="1189113" y="1458421"/>
              <a:ext cx="1514007" cy="1306042"/>
            </a:xfrm>
            <a:prstGeom prst="ellipse">
              <a:avLst/>
            </a:prstGeom>
          </p:spPr>
        </p:pic>
      </p:grpSp>
    </p:spTree>
    <p:extLst>
      <p:ext uri="{BB962C8B-B14F-4D97-AF65-F5344CB8AC3E}">
        <p14:creationId xmlns:p14="http://schemas.microsoft.com/office/powerpoint/2010/main" val="4313550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Contents</a:t>
            </a:r>
            <a:endParaRPr lang="ko-KR" altLang="en-US"/>
          </a:p>
        </p:txBody>
      </p:sp>
      <p:grpSp>
        <p:nvGrpSpPr>
          <p:cNvPr id="34" name="그룹 33"/>
          <p:cNvGrpSpPr/>
          <p:nvPr/>
        </p:nvGrpSpPr>
        <p:grpSpPr>
          <a:xfrm>
            <a:off x="1435405" y="1645214"/>
            <a:ext cx="2880000" cy="1800000"/>
            <a:chOff x="1805534" y="1649513"/>
            <a:chExt cx="2880000" cy="1800000"/>
          </a:xfrm>
        </p:grpSpPr>
        <p:grpSp>
          <p:nvGrpSpPr>
            <p:cNvPr id="30" name="그룹 29"/>
            <p:cNvGrpSpPr/>
            <p:nvPr/>
          </p:nvGrpSpPr>
          <p:grpSpPr>
            <a:xfrm>
              <a:off x="1805534" y="1649513"/>
              <a:ext cx="2880000" cy="1800000"/>
              <a:chOff x="-277478" y="1266113"/>
              <a:chExt cx="3240001" cy="2024999"/>
            </a:xfrm>
            <a:effectLst>
              <a:outerShdw blurRad="50800" dist="38100" dir="2700000" algn="tl" rotWithShape="0">
                <a:prstClr val="black">
                  <a:alpha val="40000"/>
                </a:prstClr>
              </a:outerShdw>
            </a:effectLst>
          </p:grpSpPr>
          <p:sp>
            <p:nvSpPr>
              <p:cNvPr id="36" name="직사각형 35"/>
              <p:cNvSpPr/>
              <p:nvPr/>
            </p:nvSpPr>
            <p:spPr bwMode="auto">
              <a:xfrm>
                <a:off x="-277478" y="1266113"/>
                <a:ext cx="3240001" cy="2024999"/>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20" name="그림 19"/>
              <p:cNvPicPr>
                <a:picLocks noChangeAspect="1"/>
              </p:cNvPicPr>
              <p:nvPr/>
            </p:nvPicPr>
            <p:blipFill rotWithShape="1">
              <a:blip r:embed="rId3"/>
              <a:srcRect l="6049" r="7008"/>
              <a:stretch/>
            </p:blipFill>
            <p:spPr>
              <a:xfrm>
                <a:off x="585519" y="1354320"/>
                <a:ext cx="1514007" cy="1306041"/>
              </a:xfrm>
              <a:prstGeom prst="ellipse">
                <a:avLst/>
              </a:prstGeom>
            </p:spPr>
          </p:pic>
        </p:grpSp>
        <p:sp>
          <p:nvSpPr>
            <p:cNvPr id="33" name="TextBox 32"/>
            <p:cNvSpPr txBox="1"/>
            <p:nvPr/>
          </p:nvSpPr>
          <p:spPr>
            <a:xfrm>
              <a:off x="1885464" y="2958588"/>
              <a:ext cx="2762295"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Progressive Web App</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0" name="그룹 39"/>
          <p:cNvGrpSpPr/>
          <p:nvPr/>
        </p:nvGrpSpPr>
        <p:grpSpPr>
          <a:xfrm>
            <a:off x="4642173" y="1662427"/>
            <a:ext cx="2880000" cy="1800000"/>
            <a:chOff x="7714034" y="1478062"/>
            <a:chExt cx="2880000" cy="1800000"/>
          </a:xfrm>
        </p:grpSpPr>
        <p:grpSp>
          <p:nvGrpSpPr>
            <p:cNvPr id="22" name="그룹 21"/>
            <p:cNvGrpSpPr/>
            <p:nvPr/>
          </p:nvGrpSpPr>
          <p:grpSpPr>
            <a:xfrm>
              <a:off x="7714034" y="1478062"/>
              <a:ext cx="2880000" cy="1800000"/>
              <a:chOff x="4650926" y="3681030"/>
              <a:chExt cx="3240000" cy="2025000"/>
            </a:xfrm>
          </p:grpSpPr>
          <p:sp>
            <p:nvSpPr>
              <p:cNvPr id="8" name="직사각형 7"/>
              <p:cNvSpPr/>
              <p:nvPr/>
            </p:nvSpPr>
            <p:spPr bwMode="auto">
              <a:xfrm>
                <a:off x="4650926" y="3681030"/>
                <a:ext cx="3240000" cy="2025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026" name="Picture 2" descr="https://raw.githubusercontent.com/jihyerish/newsletter/master/image/webv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577" y="3819354"/>
                <a:ext cx="2236962" cy="1242757"/>
              </a:xfrm>
              <a:prstGeom prst="roundRect">
                <a:avLst/>
              </a:prstGeom>
              <a:noFill/>
              <a:extLst>
                <a:ext uri="{909E8E84-426E-40DD-AFC4-6F175D3DCCD1}">
                  <a14:hiddenFill xmlns:a14="http://schemas.microsoft.com/office/drawing/2010/main">
                    <a:solidFill>
                      <a:srgbClr val="FFFFFF"/>
                    </a:solidFill>
                  </a14:hiddenFill>
                </a:ext>
              </a:extLst>
            </p:spPr>
          </p:pic>
        </p:grpSp>
        <p:sp>
          <p:nvSpPr>
            <p:cNvPr id="47" name="TextBox 46"/>
            <p:cNvSpPr txBox="1"/>
            <p:nvPr/>
          </p:nvSpPr>
          <p:spPr>
            <a:xfrm>
              <a:off x="8514894" y="2801782"/>
              <a:ext cx="1069524"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WebVR</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1" name="그룹 40"/>
          <p:cNvGrpSpPr/>
          <p:nvPr/>
        </p:nvGrpSpPr>
        <p:grpSpPr>
          <a:xfrm>
            <a:off x="4679623" y="3752614"/>
            <a:ext cx="2880000" cy="1800000"/>
            <a:chOff x="1234243" y="3874963"/>
            <a:chExt cx="2880000" cy="1800000"/>
          </a:xfrm>
        </p:grpSpPr>
        <p:grpSp>
          <p:nvGrpSpPr>
            <p:cNvPr id="29" name="그룹 28"/>
            <p:cNvGrpSpPr/>
            <p:nvPr/>
          </p:nvGrpSpPr>
          <p:grpSpPr>
            <a:xfrm>
              <a:off x="1234243" y="3874963"/>
              <a:ext cx="2880000" cy="1800000"/>
              <a:chOff x="3267935" y="1376863"/>
              <a:chExt cx="3240000" cy="2025000"/>
            </a:xfrm>
          </p:grpSpPr>
          <p:sp>
            <p:nvSpPr>
              <p:cNvPr id="35" name="직사각형 34"/>
              <p:cNvSpPr/>
              <p:nvPr/>
            </p:nvSpPr>
            <p:spPr bwMode="auto">
              <a:xfrm>
                <a:off x="3267935" y="1376863"/>
                <a:ext cx="3240000" cy="2025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dirty="0" smtClean="0">
                  <a:ln>
                    <a:noFill/>
                  </a:ln>
                  <a:solidFill>
                    <a:schemeClr val="tx1"/>
                  </a:solidFill>
                  <a:effectLst/>
                  <a:latin typeface="Arial" charset="0"/>
                  <a:ea typeface="돋움" pitchFamily="50" charset="-127"/>
                </a:endParaRPr>
              </a:p>
            </p:txBody>
          </p:sp>
          <p:pic>
            <p:nvPicPr>
              <p:cNvPr id="4" name="그림 3"/>
              <p:cNvPicPr>
                <a:picLocks noChangeAspect="1"/>
              </p:cNvPicPr>
              <p:nvPr/>
            </p:nvPicPr>
            <p:blipFill rotWithShape="1">
              <a:blip r:embed="rId5"/>
              <a:srcRect l="11990" r="9215"/>
              <a:stretch/>
            </p:blipFill>
            <p:spPr>
              <a:xfrm>
                <a:off x="4049577" y="1453179"/>
                <a:ext cx="1676716" cy="1334823"/>
              </a:xfrm>
              <a:prstGeom prst="roundRect">
                <a:avLst/>
              </a:prstGeom>
            </p:spPr>
          </p:pic>
        </p:grpSp>
        <p:sp>
          <p:nvSpPr>
            <p:cNvPr id="49" name="TextBox 48"/>
            <p:cNvSpPr txBox="1"/>
            <p:nvPr/>
          </p:nvSpPr>
          <p:spPr>
            <a:xfrm>
              <a:off x="1725906" y="5234872"/>
              <a:ext cx="1949573"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Second Screen</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5" name="그룹 44"/>
          <p:cNvGrpSpPr/>
          <p:nvPr/>
        </p:nvGrpSpPr>
        <p:grpSpPr>
          <a:xfrm>
            <a:off x="1435405" y="3752614"/>
            <a:ext cx="2880000" cy="1800000"/>
            <a:chOff x="4642175" y="3752614"/>
            <a:chExt cx="2880000" cy="1800000"/>
          </a:xfrm>
        </p:grpSpPr>
        <p:grpSp>
          <p:nvGrpSpPr>
            <p:cNvPr id="43" name="그룹 42"/>
            <p:cNvGrpSpPr/>
            <p:nvPr/>
          </p:nvGrpSpPr>
          <p:grpSpPr>
            <a:xfrm>
              <a:off x="4642175" y="3752614"/>
              <a:ext cx="2880000" cy="1800000"/>
              <a:chOff x="4908752" y="4536054"/>
              <a:chExt cx="2880000" cy="1800000"/>
            </a:xfrm>
          </p:grpSpPr>
          <p:sp>
            <p:nvSpPr>
              <p:cNvPr id="32" name="직사각형 31"/>
              <p:cNvSpPr/>
              <p:nvPr/>
            </p:nvSpPr>
            <p:spPr bwMode="auto">
              <a:xfrm>
                <a:off x="4908752" y="4536054"/>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4" name="TextBox 53"/>
              <p:cNvSpPr txBox="1"/>
              <p:nvPr/>
            </p:nvSpPr>
            <p:spPr>
              <a:xfrm>
                <a:off x="5632048" y="5872387"/>
                <a:ext cx="1465466"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IoT</a:t>
                </a:r>
                <a:r>
                  <a:rPr lang="en-US" altLang="ko-KR" sz="2000" dirty="0" smtClean="0">
                    <a:solidFill>
                      <a:schemeClr val="bg1"/>
                    </a:solidFill>
                    <a:latin typeface="LG스마트체 Bold" panose="020B0600000101010101" pitchFamily="50" charset="-127"/>
                    <a:ea typeface="LG스마트체 Bold" panose="020B0600000101010101" pitchFamily="50" charset="-127"/>
                  </a:rPr>
                  <a:t> in Web</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0" name="Picture 16" descr="physical web에 대한 이미지 검색결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3033" y="3820450"/>
              <a:ext cx="1278281" cy="1278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그룹 45"/>
          <p:cNvGrpSpPr/>
          <p:nvPr/>
        </p:nvGrpSpPr>
        <p:grpSpPr>
          <a:xfrm>
            <a:off x="7848945" y="3752614"/>
            <a:ext cx="2880000" cy="1800000"/>
            <a:chOff x="7848945" y="3752614"/>
            <a:chExt cx="2880000" cy="1800000"/>
          </a:xfrm>
        </p:grpSpPr>
        <p:grpSp>
          <p:nvGrpSpPr>
            <p:cNvPr id="42" name="그룹 41"/>
            <p:cNvGrpSpPr/>
            <p:nvPr/>
          </p:nvGrpSpPr>
          <p:grpSpPr>
            <a:xfrm>
              <a:off x="7848945" y="3752614"/>
              <a:ext cx="2880000" cy="1800000"/>
              <a:chOff x="7688682" y="4283603"/>
              <a:chExt cx="2880000" cy="1800000"/>
            </a:xfrm>
            <a:solidFill>
              <a:srgbClr val="CC0066"/>
            </a:solidFill>
          </p:grpSpPr>
          <p:sp>
            <p:nvSpPr>
              <p:cNvPr id="51" name="직사각형 50"/>
              <p:cNvSpPr/>
              <p:nvPr/>
            </p:nvSpPr>
            <p:spPr bwMode="auto">
              <a:xfrm>
                <a:off x="7688682" y="4283603"/>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2" name="TextBox 51"/>
              <p:cNvSpPr txBox="1"/>
              <p:nvPr/>
            </p:nvSpPr>
            <p:spPr>
              <a:xfrm>
                <a:off x="8230038" y="5629721"/>
                <a:ext cx="1797287"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Web Security</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4" name="Picture 20" descr="web security에 대한 이미지 검색결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99222" y="3832418"/>
              <a:ext cx="1254345" cy="1254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그룹 54"/>
          <p:cNvGrpSpPr/>
          <p:nvPr/>
        </p:nvGrpSpPr>
        <p:grpSpPr>
          <a:xfrm>
            <a:off x="7848945" y="1645214"/>
            <a:ext cx="2880000" cy="1800000"/>
            <a:chOff x="4642175" y="1628001"/>
            <a:chExt cx="2880000" cy="1800000"/>
          </a:xfrm>
        </p:grpSpPr>
        <p:grpSp>
          <p:nvGrpSpPr>
            <p:cNvPr id="38" name="그룹 37"/>
            <p:cNvGrpSpPr/>
            <p:nvPr/>
          </p:nvGrpSpPr>
          <p:grpSpPr>
            <a:xfrm>
              <a:off x="4642175" y="1628001"/>
              <a:ext cx="2880000" cy="1800000"/>
              <a:chOff x="4324099" y="1143112"/>
              <a:chExt cx="2880000" cy="1800000"/>
            </a:xfrm>
            <a:effectLst>
              <a:outerShdw blurRad="50800" dist="38100" dir="2700000" algn="tl" rotWithShape="0">
                <a:prstClr val="black">
                  <a:alpha val="40000"/>
                </a:prstClr>
              </a:outerShdw>
            </a:effectLst>
          </p:grpSpPr>
          <p:sp>
            <p:nvSpPr>
              <p:cNvPr id="37" name="직사각형 36"/>
              <p:cNvSpPr/>
              <p:nvPr/>
            </p:nvSpPr>
            <p:spPr bwMode="auto">
              <a:xfrm>
                <a:off x="4324099" y="1143112"/>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44" name="TextBox 43"/>
              <p:cNvSpPr txBox="1"/>
              <p:nvPr/>
            </p:nvSpPr>
            <p:spPr>
              <a:xfrm>
                <a:off x="5279214" y="2476671"/>
                <a:ext cx="875561"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React</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52" name="Picture 28" descr="react에 대한 이미지 검색결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7100" y="1645214"/>
              <a:ext cx="1330146" cy="13301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9759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4616" y="1017414"/>
            <a:ext cx="8394405" cy="5102657"/>
          </a:xfrm>
        </p:spPr>
      </p:pic>
      <p:sp>
        <p:nvSpPr>
          <p:cNvPr id="3" name="제목 2"/>
          <p:cNvSpPr>
            <a:spLocks noGrp="1"/>
          </p:cNvSpPr>
          <p:nvPr>
            <p:ph type="title"/>
          </p:nvPr>
        </p:nvSpPr>
        <p:spPr/>
        <p:txBody>
          <a:bodyPr/>
          <a:lstStyle/>
          <a:p>
            <a:r>
              <a:rPr lang="en-US" altLang="ko-KR" dirty="0" smtClean="0"/>
              <a:t>2016, “The Year of VR”</a:t>
            </a:r>
            <a:endParaRPr lang="ko-KR" altLang="en-US" dirty="0"/>
          </a:p>
        </p:txBody>
      </p:sp>
      <p:grpSp>
        <p:nvGrpSpPr>
          <p:cNvPr id="4" name="그룹 3"/>
          <p:cNvGrpSpPr/>
          <p:nvPr/>
        </p:nvGrpSpPr>
        <p:grpSpPr>
          <a:xfrm>
            <a:off x="10752000" y="0"/>
            <a:ext cx="1440000" cy="729834"/>
            <a:chOff x="10752000" y="0"/>
            <a:chExt cx="1440000" cy="729834"/>
          </a:xfrm>
        </p:grpSpPr>
        <p:sp>
          <p:nvSpPr>
            <p:cNvPr id="7" name="오각형 6"/>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9" name="Picture 2" descr="https://raw.githubusercontent.com/jihyerish/newsletter/master/image/webv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6928" y="65452"/>
              <a:ext cx="1031666" cy="573148"/>
            </a:xfrm>
            <a:prstGeom prst="round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93120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VR </a:t>
            </a:r>
            <a:r>
              <a:rPr lang="ko-KR" altLang="en-US" smtClean="0"/>
              <a:t>기술의 대중화</a:t>
            </a:r>
            <a:endParaRPr lang="ko-KR" altLang="en-US"/>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 descr="https://raw.githubusercontent.com/jihyerish/newsletter/master/image/webv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6928" y="65452"/>
              <a:ext cx="1031666" cy="573148"/>
            </a:xfrm>
            <a:prstGeom prst="roundRect">
              <a:avLst/>
            </a:prstGeom>
            <a:noFill/>
            <a:extLst>
              <a:ext uri="{909E8E84-426E-40DD-AFC4-6F175D3DCCD1}">
                <a14:hiddenFill xmlns:a14="http://schemas.microsoft.com/office/drawing/2010/main">
                  <a:solidFill>
                    <a:srgbClr val="FFFFFF"/>
                  </a:solidFill>
                </a14:hiddenFill>
              </a:ext>
            </a:extLst>
          </p:spPr>
        </p:pic>
      </p:grpSp>
      <p:pic>
        <p:nvPicPr>
          <p:cNvPr id="8" name="그림 7"/>
          <p:cNvPicPr>
            <a:picLocks noChangeAspect="1"/>
          </p:cNvPicPr>
          <p:nvPr/>
        </p:nvPicPr>
        <p:blipFill>
          <a:blip r:embed="rId4"/>
          <a:stretch>
            <a:fillRect/>
          </a:stretch>
        </p:blipFill>
        <p:spPr>
          <a:xfrm>
            <a:off x="6716758" y="3200400"/>
            <a:ext cx="5269408" cy="2804508"/>
          </a:xfrm>
          <a:prstGeom prst="rect">
            <a:avLst/>
          </a:prstGeom>
        </p:spPr>
      </p:pic>
      <p:pic>
        <p:nvPicPr>
          <p:cNvPr id="9" name="그림 8"/>
          <p:cNvPicPr>
            <a:picLocks noChangeAspect="1"/>
          </p:cNvPicPr>
          <p:nvPr/>
        </p:nvPicPr>
        <p:blipFill rotWithShape="1">
          <a:blip r:embed="rId5"/>
          <a:srcRect t="12378"/>
          <a:stretch/>
        </p:blipFill>
        <p:spPr>
          <a:xfrm>
            <a:off x="393168" y="1170832"/>
            <a:ext cx="5308383" cy="3600460"/>
          </a:xfrm>
          <a:prstGeom prst="rect">
            <a:avLst/>
          </a:prstGeom>
        </p:spPr>
      </p:pic>
    </p:spTree>
    <p:extLst>
      <p:ext uri="{BB962C8B-B14F-4D97-AF65-F5344CB8AC3E}">
        <p14:creationId xmlns:p14="http://schemas.microsoft.com/office/powerpoint/2010/main" val="13856588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592109" y="920691"/>
            <a:ext cx="8999418" cy="461207"/>
          </a:xfrm>
        </p:spPr>
        <p:txBody>
          <a:bodyPr/>
          <a:lstStyle/>
          <a:p>
            <a:pPr indent="0" algn="ctr">
              <a:buNone/>
            </a:pPr>
            <a:r>
              <a:rPr lang="en-US" altLang="ko-KR" dirty="0" smtClean="0">
                <a:solidFill>
                  <a:srgbClr val="C00000"/>
                </a:solidFill>
                <a:latin typeface="LG스마트체 SemiBold" panose="020B0600000101010101" pitchFamily="50" charset="-127"/>
                <a:ea typeface="LG스마트체 SemiBold" panose="020B0600000101010101" pitchFamily="50" charset="-127"/>
              </a:rPr>
              <a:t>“</a:t>
            </a:r>
            <a:r>
              <a:rPr lang="en-US" altLang="ko-KR" dirty="0">
                <a:solidFill>
                  <a:srgbClr val="C00000"/>
                </a:solidFill>
                <a:latin typeface="LG스마트체 SemiBold" panose="020B0600000101010101" pitchFamily="50" charset="-127"/>
                <a:ea typeface="LG스마트체 SemiBold" panose="020B0600000101010101" pitchFamily="50" charset="-127"/>
              </a:rPr>
              <a:t>Help bring high-performance virtual reality to the open web</a:t>
            </a:r>
            <a:r>
              <a:rPr lang="en-US" altLang="ko-KR" dirty="0" smtClean="0">
                <a:solidFill>
                  <a:srgbClr val="C00000"/>
                </a:solidFill>
                <a:latin typeface="LG스마트체 SemiBold" panose="020B0600000101010101" pitchFamily="50" charset="-127"/>
                <a:ea typeface="LG스마트체 SemiBold" panose="020B0600000101010101" pitchFamily="50" charset="-127"/>
              </a:rPr>
              <a:t>”</a:t>
            </a:r>
            <a:endParaRPr lang="en-US" altLang="ko-KR" dirty="0" smtClean="0">
              <a:solidFill>
                <a:srgbClr val="C00000"/>
              </a:solidFill>
              <a:latin typeface="LG스마트체 SemiBold" panose="020B0600000101010101" pitchFamily="50" charset="-127"/>
              <a:ea typeface="LG스마트체 SemiBold" panose="020B0600000101010101" pitchFamily="50" charset="-127"/>
            </a:endParaRPr>
          </a:p>
        </p:txBody>
      </p:sp>
      <p:sp>
        <p:nvSpPr>
          <p:cNvPr id="3" name="제목 2"/>
          <p:cNvSpPr>
            <a:spLocks noGrp="1"/>
          </p:cNvSpPr>
          <p:nvPr>
            <p:ph type="title"/>
          </p:nvPr>
        </p:nvSpPr>
        <p:spPr/>
        <p:txBody>
          <a:bodyPr/>
          <a:lstStyle/>
          <a:p>
            <a:r>
              <a:rPr lang="en-US" altLang="ko-KR" dirty="0" err="1" smtClean="0"/>
              <a:t>WebVR</a:t>
            </a:r>
            <a:endParaRPr lang="ko-KR" altLang="en-US"/>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 descr="https://raw.githubusercontent.com/jihyerish/newsletter/master/image/webv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6928" y="65452"/>
              <a:ext cx="1031666" cy="573148"/>
            </a:xfrm>
            <a:prstGeom prst="roundRect">
              <a:avLst/>
            </a:prstGeom>
            <a:noFill/>
            <a:extLst>
              <a:ext uri="{909E8E84-426E-40DD-AFC4-6F175D3DCCD1}">
                <a14:hiddenFill xmlns:a14="http://schemas.microsoft.com/office/drawing/2010/main">
                  <a:solidFill>
                    <a:srgbClr val="FFFFFF"/>
                  </a:solidFill>
                </a14:hiddenFill>
              </a:ext>
            </a:extLst>
          </p:spPr>
        </p:pic>
      </p:grpSp>
      <p:pic>
        <p:nvPicPr>
          <p:cNvPr id="8" name="그림 7"/>
          <p:cNvPicPr>
            <a:picLocks noChangeAspect="1"/>
          </p:cNvPicPr>
          <p:nvPr/>
        </p:nvPicPr>
        <p:blipFill>
          <a:blip r:embed="rId4"/>
          <a:stretch>
            <a:fillRect/>
          </a:stretch>
        </p:blipFill>
        <p:spPr>
          <a:xfrm>
            <a:off x="2424767" y="1609893"/>
            <a:ext cx="7334104" cy="2440882"/>
          </a:xfrm>
          <a:prstGeom prst="rect">
            <a:avLst/>
          </a:prstGeom>
        </p:spPr>
      </p:pic>
      <p:pic>
        <p:nvPicPr>
          <p:cNvPr id="2052" name="Picture 4" descr="cross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3881" y="4554733"/>
            <a:ext cx="2555875" cy="1606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al time web에 대한 이미지 검색결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371" y="4523700"/>
            <a:ext cx="3783379" cy="1637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5979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Contents</a:t>
            </a:r>
            <a:endParaRPr lang="ko-KR" altLang="en-US"/>
          </a:p>
        </p:txBody>
      </p:sp>
      <p:grpSp>
        <p:nvGrpSpPr>
          <p:cNvPr id="34" name="그룹 33"/>
          <p:cNvGrpSpPr/>
          <p:nvPr/>
        </p:nvGrpSpPr>
        <p:grpSpPr>
          <a:xfrm>
            <a:off x="1435405" y="1645214"/>
            <a:ext cx="2880000" cy="1800000"/>
            <a:chOff x="1805534" y="1649513"/>
            <a:chExt cx="2880000" cy="1800000"/>
          </a:xfrm>
        </p:grpSpPr>
        <p:grpSp>
          <p:nvGrpSpPr>
            <p:cNvPr id="30" name="그룹 29"/>
            <p:cNvGrpSpPr/>
            <p:nvPr/>
          </p:nvGrpSpPr>
          <p:grpSpPr>
            <a:xfrm>
              <a:off x="1805534" y="1649513"/>
              <a:ext cx="2880000" cy="1800000"/>
              <a:chOff x="-277478" y="1266113"/>
              <a:chExt cx="3240001" cy="2024999"/>
            </a:xfrm>
            <a:effectLst>
              <a:outerShdw blurRad="50800" dist="38100" dir="2700000" algn="tl" rotWithShape="0">
                <a:prstClr val="black">
                  <a:alpha val="40000"/>
                </a:prstClr>
              </a:outerShdw>
            </a:effectLst>
          </p:grpSpPr>
          <p:sp>
            <p:nvSpPr>
              <p:cNvPr id="36" name="직사각형 35"/>
              <p:cNvSpPr/>
              <p:nvPr/>
            </p:nvSpPr>
            <p:spPr bwMode="auto">
              <a:xfrm>
                <a:off x="-277478" y="1266113"/>
                <a:ext cx="3240001" cy="2024999"/>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20" name="그림 19"/>
              <p:cNvPicPr>
                <a:picLocks noChangeAspect="1"/>
              </p:cNvPicPr>
              <p:nvPr/>
            </p:nvPicPr>
            <p:blipFill rotWithShape="1">
              <a:blip r:embed="rId3"/>
              <a:srcRect l="6049" r="7008"/>
              <a:stretch/>
            </p:blipFill>
            <p:spPr>
              <a:xfrm>
                <a:off x="585519" y="1354320"/>
                <a:ext cx="1514007" cy="1306041"/>
              </a:xfrm>
              <a:prstGeom prst="ellipse">
                <a:avLst/>
              </a:prstGeom>
            </p:spPr>
          </p:pic>
        </p:grpSp>
        <p:sp>
          <p:nvSpPr>
            <p:cNvPr id="33" name="TextBox 32"/>
            <p:cNvSpPr txBox="1"/>
            <p:nvPr/>
          </p:nvSpPr>
          <p:spPr>
            <a:xfrm>
              <a:off x="1885464" y="2958588"/>
              <a:ext cx="2762295"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Progressive Web App</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0" name="그룹 39"/>
          <p:cNvGrpSpPr/>
          <p:nvPr/>
        </p:nvGrpSpPr>
        <p:grpSpPr>
          <a:xfrm>
            <a:off x="4642173" y="1662427"/>
            <a:ext cx="2880000" cy="1800000"/>
            <a:chOff x="7714034" y="1478062"/>
            <a:chExt cx="2880000" cy="1800000"/>
          </a:xfrm>
        </p:grpSpPr>
        <p:grpSp>
          <p:nvGrpSpPr>
            <p:cNvPr id="22" name="그룹 21"/>
            <p:cNvGrpSpPr/>
            <p:nvPr/>
          </p:nvGrpSpPr>
          <p:grpSpPr>
            <a:xfrm>
              <a:off x="7714034" y="1478062"/>
              <a:ext cx="2880000" cy="1800000"/>
              <a:chOff x="4650926" y="3681030"/>
              <a:chExt cx="3240000" cy="2025000"/>
            </a:xfrm>
          </p:grpSpPr>
          <p:sp>
            <p:nvSpPr>
              <p:cNvPr id="8" name="직사각형 7"/>
              <p:cNvSpPr/>
              <p:nvPr/>
            </p:nvSpPr>
            <p:spPr bwMode="auto">
              <a:xfrm>
                <a:off x="4650926" y="3681030"/>
                <a:ext cx="3240000" cy="2025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026" name="Picture 2" descr="https://raw.githubusercontent.com/jihyerish/newsletter/master/image/webv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577" y="3819354"/>
                <a:ext cx="2236962" cy="1242757"/>
              </a:xfrm>
              <a:prstGeom prst="roundRect">
                <a:avLst/>
              </a:prstGeom>
              <a:noFill/>
              <a:extLst>
                <a:ext uri="{909E8E84-426E-40DD-AFC4-6F175D3DCCD1}">
                  <a14:hiddenFill xmlns:a14="http://schemas.microsoft.com/office/drawing/2010/main">
                    <a:solidFill>
                      <a:srgbClr val="FFFFFF"/>
                    </a:solidFill>
                  </a14:hiddenFill>
                </a:ext>
              </a:extLst>
            </p:spPr>
          </p:pic>
        </p:grpSp>
        <p:sp>
          <p:nvSpPr>
            <p:cNvPr id="47" name="TextBox 46"/>
            <p:cNvSpPr txBox="1"/>
            <p:nvPr/>
          </p:nvSpPr>
          <p:spPr>
            <a:xfrm>
              <a:off x="8514894" y="2801782"/>
              <a:ext cx="1069524"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WebVR</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1" name="그룹 40"/>
          <p:cNvGrpSpPr/>
          <p:nvPr/>
        </p:nvGrpSpPr>
        <p:grpSpPr>
          <a:xfrm>
            <a:off x="4679623" y="3752614"/>
            <a:ext cx="2880000" cy="1800000"/>
            <a:chOff x="1234243" y="3874963"/>
            <a:chExt cx="2880000" cy="1800000"/>
          </a:xfrm>
        </p:grpSpPr>
        <p:grpSp>
          <p:nvGrpSpPr>
            <p:cNvPr id="29" name="그룹 28"/>
            <p:cNvGrpSpPr/>
            <p:nvPr/>
          </p:nvGrpSpPr>
          <p:grpSpPr>
            <a:xfrm>
              <a:off x="1234243" y="3874963"/>
              <a:ext cx="2880000" cy="1800000"/>
              <a:chOff x="3267935" y="1376863"/>
              <a:chExt cx="3240000" cy="2025000"/>
            </a:xfrm>
          </p:grpSpPr>
          <p:sp>
            <p:nvSpPr>
              <p:cNvPr id="35" name="직사각형 34"/>
              <p:cNvSpPr/>
              <p:nvPr/>
            </p:nvSpPr>
            <p:spPr bwMode="auto">
              <a:xfrm>
                <a:off x="3267935" y="1376863"/>
                <a:ext cx="3240000" cy="2025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dirty="0" smtClean="0">
                  <a:ln>
                    <a:noFill/>
                  </a:ln>
                  <a:solidFill>
                    <a:schemeClr val="tx1"/>
                  </a:solidFill>
                  <a:effectLst/>
                  <a:latin typeface="Arial" charset="0"/>
                  <a:ea typeface="돋움" pitchFamily="50" charset="-127"/>
                </a:endParaRPr>
              </a:p>
            </p:txBody>
          </p:sp>
          <p:pic>
            <p:nvPicPr>
              <p:cNvPr id="4" name="그림 3"/>
              <p:cNvPicPr>
                <a:picLocks noChangeAspect="1"/>
              </p:cNvPicPr>
              <p:nvPr/>
            </p:nvPicPr>
            <p:blipFill rotWithShape="1">
              <a:blip r:embed="rId5"/>
              <a:srcRect l="11990" r="9215"/>
              <a:stretch/>
            </p:blipFill>
            <p:spPr>
              <a:xfrm>
                <a:off x="4049577" y="1453179"/>
                <a:ext cx="1676716" cy="1334823"/>
              </a:xfrm>
              <a:prstGeom prst="roundRect">
                <a:avLst/>
              </a:prstGeom>
            </p:spPr>
          </p:pic>
        </p:grpSp>
        <p:sp>
          <p:nvSpPr>
            <p:cNvPr id="49" name="TextBox 48"/>
            <p:cNvSpPr txBox="1"/>
            <p:nvPr/>
          </p:nvSpPr>
          <p:spPr>
            <a:xfrm>
              <a:off x="1725906" y="5234872"/>
              <a:ext cx="1949573"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Second Screen</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5" name="그룹 44"/>
          <p:cNvGrpSpPr/>
          <p:nvPr/>
        </p:nvGrpSpPr>
        <p:grpSpPr>
          <a:xfrm>
            <a:off x="1435405" y="3752614"/>
            <a:ext cx="2880000" cy="1800000"/>
            <a:chOff x="4642175" y="3752614"/>
            <a:chExt cx="2880000" cy="1800000"/>
          </a:xfrm>
        </p:grpSpPr>
        <p:grpSp>
          <p:nvGrpSpPr>
            <p:cNvPr id="43" name="그룹 42"/>
            <p:cNvGrpSpPr/>
            <p:nvPr/>
          </p:nvGrpSpPr>
          <p:grpSpPr>
            <a:xfrm>
              <a:off x="4642175" y="3752614"/>
              <a:ext cx="2880000" cy="1800000"/>
              <a:chOff x="4908752" y="4536054"/>
              <a:chExt cx="2880000" cy="1800000"/>
            </a:xfrm>
          </p:grpSpPr>
          <p:sp>
            <p:nvSpPr>
              <p:cNvPr id="32" name="직사각형 31"/>
              <p:cNvSpPr/>
              <p:nvPr/>
            </p:nvSpPr>
            <p:spPr bwMode="auto">
              <a:xfrm>
                <a:off x="4908752" y="4536054"/>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4" name="TextBox 53"/>
              <p:cNvSpPr txBox="1"/>
              <p:nvPr/>
            </p:nvSpPr>
            <p:spPr>
              <a:xfrm>
                <a:off x="5632048" y="5872387"/>
                <a:ext cx="1465466"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IoT</a:t>
                </a:r>
                <a:r>
                  <a:rPr lang="en-US" altLang="ko-KR" sz="2000" dirty="0" smtClean="0">
                    <a:solidFill>
                      <a:schemeClr val="bg1"/>
                    </a:solidFill>
                    <a:latin typeface="LG스마트체 Bold" panose="020B0600000101010101" pitchFamily="50" charset="-127"/>
                    <a:ea typeface="LG스마트체 Bold" panose="020B0600000101010101" pitchFamily="50" charset="-127"/>
                  </a:rPr>
                  <a:t> in Web</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0" name="Picture 16" descr="physical web에 대한 이미지 검색결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3033" y="3820450"/>
              <a:ext cx="1278281" cy="1278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그룹 45"/>
          <p:cNvGrpSpPr/>
          <p:nvPr/>
        </p:nvGrpSpPr>
        <p:grpSpPr>
          <a:xfrm>
            <a:off x="7848945" y="3752614"/>
            <a:ext cx="2880000" cy="1800000"/>
            <a:chOff x="7848945" y="3752614"/>
            <a:chExt cx="2880000" cy="1800000"/>
          </a:xfrm>
        </p:grpSpPr>
        <p:grpSp>
          <p:nvGrpSpPr>
            <p:cNvPr id="42" name="그룹 41"/>
            <p:cNvGrpSpPr/>
            <p:nvPr/>
          </p:nvGrpSpPr>
          <p:grpSpPr>
            <a:xfrm>
              <a:off x="7848945" y="3752614"/>
              <a:ext cx="2880000" cy="1800000"/>
              <a:chOff x="7688682" y="4283603"/>
              <a:chExt cx="2880000" cy="1800000"/>
            </a:xfrm>
            <a:solidFill>
              <a:srgbClr val="CC0066"/>
            </a:solidFill>
          </p:grpSpPr>
          <p:sp>
            <p:nvSpPr>
              <p:cNvPr id="51" name="직사각형 50"/>
              <p:cNvSpPr/>
              <p:nvPr/>
            </p:nvSpPr>
            <p:spPr bwMode="auto">
              <a:xfrm>
                <a:off x="7688682" y="4283603"/>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2" name="TextBox 51"/>
              <p:cNvSpPr txBox="1"/>
              <p:nvPr/>
            </p:nvSpPr>
            <p:spPr>
              <a:xfrm>
                <a:off x="8230038" y="5629721"/>
                <a:ext cx="1797287" cy="400110"/>
              </a:xfrm>
              <a:prstGeom prst="rect">
                <a:avLst/>
              </a:prstGeom>
              <a:grp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Web Security</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4" name="Picture 20" descr="web security에 대한 이미지 검색결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99222" y="3832418"/>
              <a:ext cx="1254345" cy="1254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그룹 54"/>
          <p:cNvGrpSpPr/>
          <p:nvPr/>
        </p:nvGrpSpPr>
        <p:grpSpPr>
          <a:xfrm>
            <a:off x="7848945" y="1645214"/>
            <a:ext cx="2880000" cy="1800000"/>
            <a:chOff x="4642175" y="1628001"/>
            <a:chExt cx="2880000" cy="1800000"/>
          </a:xfrm>
        </p:grpSpPr>
        <p:grpSp>
          <p:nvGrpSpPr>
            <p:cNvPr id="38" name="그룹 37"/>
            <p:cNvGrpSpPr/>
            <p:nvPr/>
          </p:nvGrpSpPr>
          <p:grpSpPr>
            <a:xfrm>
              <a:off x="4642175" y="1628001"/>
              <a:ext cx="2880000" cy="1800000"/>
              <a:chOff x="4324099" y="1143112"/>
              <a:chExt cx="2880000" cy="1800000"/>
            </a:xfrm>
            <a:effectLst>
              <a:outerShdw blurRad="50800" dist="38100" dir="2700000" algn="tl" rotWithShape="0">
                <a:prstClr val="black">
                  <a:alpha val="40000"/>
                </a:prstClr>
              </a:outerShdw>
            </a:effectLst>
          </p:grpSpPr>
          <p:sp>
            <p:nvSpPr>
              <p:cNvPr id="37" name="직사각형 36"/>
              <p:cNvSpPr/>
              <p:nvPr/>
            </p:nvSpPr>
            <p:spPr bwMode="auto">
              <a:xfrm>
                <a:off x="4324099" y="1143112"/>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44" name="TextBox 43"/>
              <p:cNvSpPr txBox="1"/>
              <p:nvPr/>
            </p:nvSpPr>
            <p:spPr>
              <a:xfrm>
                <a:off x="5279214" y="2476671"/>
                <a:ext cx="875561"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React</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52" name="Picture 28" descr="react에 대한 이미지 검색결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7100" y="1645214"/>
              <a:ext cx="1330146" cy="13301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24717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Scene</a:t>
            </a:r>
          </a:p>
          <a:p>
            <a:endParaRPr lang="en-US" dirty="0"/>
          </a:p>
          <a:p>
            <a:r>
              <a:rPr lang="en-US" dirty="0" smtClean="0"/>
              <a:t>VR Manager</a:t>
            </a:r>
          </a:p>
          <a:p>
            <a:endParaRPr lang="en-US" dirty="0"/>
          </a:p>
          <a:p>
            <a:r>
              <a:rPr lang="en-US" altLang="ko-KR" dirty="0"/>
              <a:t>VR Controls</a:t>
            </a:r>
          </a:p>
          <a:p>
            <a:endParaRPr lang="en-US" altLang="ko-KR" dirty="0"/>
          </a:p>
          <a:p>
            <a:r>
              <a:rPr lang="en-US" altLang="ko-KR" dirty="0"/>
              <a:t>VR Effect (stereoscopic rendering)</a:t>
            </a:r>
          </a:p>
          <a:p>
            <a:endParaRPr lang="en-US" dirty="0"/>
          </a:p>
        </p:txBody>
      </p:sp>
      <p:sp>
        <p:nvSpPr>
          <p:cNvPr id="2" name="Title 1"/>
          <p:cNvSpPr>
            <a:spLocks noGrp="1"/>
          </p:cNvSpPr>
          <p:nvPr>
            <p:ph type="title"/>
          </p:nvPr>
        </p:nvSpPr>
        <p:spPr/>
        <p:txBody>
          <a:bodyPr/>
          <a:lstStyle/>
          <a:p>
            <a:r>
              <a:rPr lang="en-US" dirty="0" err="1" smtClean="0"/>
              <a:t>WebVR</a:t>
            </a:r>
            <a:r>
              <a:rPr lang="ko-KR" altLang="en-US" smtClean="0"/>
              <a:t>을 구성하는 것들</a:t>
            </a:r>
            <a:endParaRPr lang="en-US" dirty="0"/>
          </a:p>
        </p:txBody>
      </p:sp>
    </p:spTree>
    <p:extLst>
      <p:ext uri="{BB962C8B-B14F-4D97-AF65-F5344CB8AC3E}">
        <p14:creationId xmlns:p14="http://schemas.microsoft.com/office/powerpoint/2010/main" val="18609910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ko-KR" altLang="en-US" dirty="0" smtClean="0"/>
              <a:t>웹 페이지에서 </a:t>
            </a:r>
            <a:r>
              <a:rPr lang="en-US" altLang="ko-KR" dirty="0" smtClean="0"/>
              <a:t>VR</a:t>
            </a:r>
            <a:r>
              <a:rPr lang="ko-KR" altLang="en-US" smtClean="0"/>
              <a:t>을 위한 콘텐츠 제작을 위한 </a:t>
            </a:r>
            <a:r>
              <a:rPr lang="en-US" altLang="ko-KR" dirty="0" smtClean="0"/>
              <a:t>Mozilla</a:t>
            </a:r>
            <a:r>
              <a:rPr lang="ko-KR" altLang="en-US" smtClean="0"/>
              <a:t>의</a:t>
            </a:r>
            <a:r>
              <a:rPr lang="en-US" altLang="ko-KR" dirty="0" smtClean="0"/>
              <a:t> </a:t>
            </a:r>
            <a:r>
              <a:rPr lang="ko-KR" altLang="en-US" smtClean="0"/>
              <a:t>오픈 소스 프레임워크</a:t>
            </a:r>
            <a:endParaRPr lang="en-US" altLang="ko-KR" dirty="0" smtClean="0"/>
          </a:p>
          <a:p>
            <a:r>
              <a:rPr lang="en-US" altLang="ko-KR" dirty="0" smtClean="0"/>
              <a:t>HTML</a:t>
            </a:r>
            <a:r>
              <a:rPr lang="ko-KR" altLang="en-US" smtClean="0"/>
              <a:t>와 유사한 </a:t>
            </a:r>
            <a:r>
              <a:rPr lang="en-US" altLang="ko-KR" dirty="0" smtClean="0"/>
              <a:t>Markup</a:t>
            </a:r>
            <a:r>
              <a:rPr lang="ko-KR" altLang="en-US" smtClean="0"/>
              <a:t>을 이용하여 </a:t>
            </a:r>
            <a:r>
              <a:rPr lang="en-US" altLang="ko-KR" dirty="0" smtClean="0"/>
              <a:t>3D </a:t>
            </a:r>
            <a:r>
              <a:rPr lang="ko-KR" altLang="en-US" smtClean="0"/>
              <a:t>객체 생성</a:t>
            </a:r>
            <a:endParaRPr lang="en-US" altLang="ko-KR" dirty="0" smtClean="0"/>
          </a:p>
          <a:p>
            <a:pPr lvl="1"/>
            <a:r>
              <a:rPr lang="en-US" altLang="ko-KR" dirty="0" smtClean="0"/>
              <a:t>&lt;a-scene&gt;, &lt;a-sky&gt;, &lt;</a:t>
            </a:r>
            <a:r>
              <a:rPr lang="en-US" altLang="ko-KR" dirty="0" smtClean="0"/>
              <a:t>a-box&gt;</a:t>
            </a:r>
          </a:p>
          <a:p>
            <a:r>
              <a:rPr lang="en-US" altLang="ko-KR" dirty="0" smtClean="0"/>
              <a:t>360degree </a:t>
            </a:r>
            <a:r>
              <a:rPr lang="ko-KR" altLang="en-US" smtClean="0"/>
              <a:t>동영상 </a:t>
            </a:r>
            <a:r>
              <a:rPr lang="en-US" altLang="ko-KR" dirty="0" smtClean="0"/>
              <a:t>element </a:t>
            </a:r>
            <a:r>
              <a:rPr lang="ko-KR" altLang="en-US" smtClean="0"/>
              <a:t>정의 </a:t>
            </a:r>
            <a:r>
              <a:rPr lang="ko-KR" altLang="en-US" smtClean="0"/>
              <a:t>가능</a:t>
            </a:r>
            <a:endParaRPr lang="en-US" altLang="ko-KR" dirty="0" smtClean="0"/>
          </a:p>
        </p:txBody>
      </p:sp>
      <p:sp>
        <p:nvSpPr>
          <p:cNvPr id="3" name="제목 2"/>
          <p:cNvSpPr>
            <a:spLocks noGrp="1"/>
          </p:cNvSpPr>
          <p:nvPr>
            <p:ph type="title"/>
          </p:nvPr>
        </p:nvSpPr>
        <p:spPr/>
        <p:txBody>
          <a:bodyPr/>
          <a:lstStyle/>
          <a:p>
            <a:r>
              <a:rPr lang="en-US" altLang="ko-KR" dirty="0"/>
              <a:t>A-Frame</a:t>
            </a:r>
          </a:p>
        </p:txBody>
      </p:sp>
      <p:pic>
        <p:nvPicPr>
          <p:cNvPr id="4" name="그림 3"/>
          <p:cNvPicPr>
            <a:picLocks noChangeAspect="1"/>
          </p:cNvPicPr>
          <p:nvPr/>
        </p:nvPicPr>
        <p:blipFill>
          <a:blip r:embed="rId3"/>
          <a:stretch>
            <a:fillRect/>
          </a:stretch>
        </p:blipFill>
        <p:spPr>
          <a:xfrm>
            <a:off x="5021036" y="3056991"/>
            <a:ext cx="7170964" cy="3612373"/>
          </a:xfrm>
          <a:prstGeom prst="rect">
            <a:avLst/>
          </a:prstGeom>
        </p:spPr>
      </p:pic>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 descr="https://raw.githubusercontent.com/jihyerish/newsletter/master/image/webv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6928" y="65452"/>
              <a:ext cx="1031666" cy="573148"/>
            </a:xfrm>
            <a:prstGeom prst="roundRect">
              <a:avLst/>
            </a:prstGeom>
            <a:noFill/>
            <a:extLst>
              <a:ext uri="{909E8E84-426E-40DD-AFC4-6F175D3DCCD1}">
                <a14:hiddenFill xmlns:a14="http://schemas.microsoft.com/office/drawing/2010/main">
                  <a:solidFill>
                    <a:srgbClr val="FFFFFF"/>
                  </a:solidFill>
                </a14:hiddenFill>
              </a:ext>
            </a:extLst>
          </p:spPr>
        </p:pic>
      </p:grpSp>
      <p:pic>
        <p:nvPicPr>
          <p:cNvPr id="8" name="그림 7"/>
          <p:cNvPicPr>
            <a:picLocks noChangeAspect="1"/>
          </p:cNvPicPr>
          <p:nvPr/>
        </p:nvPicPr>
        <p:blipFill rotWithShape="1">
          <a:blip r:embed="rId5"/>
          <a:srcRect l="6727" t="10933" r="8769" b="32503"/>
          <a:stretch/>
        </p:blipFill>
        <p:spPr>
          <a:xfrm>
            <a:off x="702522" y="3763091"/>
            <a:ext cx="4080147" cy="2461862"/>
          </a:xfrm>
          <a:prstGeom prst="rect">
            <a:avLst/>
          </a:prstGeom>
        </p:spPr>
      </p:pic>
    </p:spTree>
    <p:extLst>
      <p:ext uri="{BB962C8B-B14F-4D97-AF65-F5344CB8AC3E}">
        <p14:creationId xmlns:p14="http://schemas.microsoft.com/office/powerpoint/2010/main" val="21336524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a:p>
        </p:txBody>
      </p:sp>
      <p:sp>
        <p:nvSpPr>
          <p:cNvPr id="3" name="제목 2"/>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21725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5814646" y="2908889"/>
            <a:ext cx="6002215" cy="3065482"/>
          </a:xfrm>
          <a:prstGeom prst="rect">
            <a:avLst/>
          </a:prstGeom>
        </p:spPr>
      </p:pic>
      <p:sp>
        <p:nvSpPr>
          <p:cNvPr id="3" name="제목 2"/>
          <p:cNvSpPr>
            <a:spLocks noGrp="1"/>
          </p:cNvSpPr>
          <p:nvPr>
            <p:ph type="title"/>
          </p:nvPr>
        </p:nvSpPr>
        <p:spPr/>
        <p:txBody>
          <a:bodyPr/>
          <a:lstStyle/>
          <a:p>
            <a:endParaRPr lang="ko-KR" altLang="en-US" dirty="0"/>
          </a:p>
        </p:txBody>
      </p:sp>
      <p:pic>
        <p:nvPicPr>
          <p:cNvPr id="8194" name="Picture 2" descr="Position and Orientation VR set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46" y="1004377"/>
            <a:ext cx="7350370" cy="287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005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Stereoscopic rendering</a:t>
            </a:r>
            <a:endParaRPr lang="ko-KR" altLang="en-US"/>
          </a:p>
        </p:txBody>
      </p:sp>
      <p:pic>
        <p:nvPicPr>
          <p:cNvPr id="5" name="그림 4"/>
          <p:cNvPicPr>
            <a:picLocks noChangeAspect="1"/>
          </p:cNvPicPr>
          <p:nvPr/>
        </p:nvPicPr>
        <p:blipFill>
          <a:blip r:embed="rId3"/>
          <a:stretch>
            <a:fillRect/>
          </a:stretch>
        </p:blipFill>
        <p:spPr>
          <a:xfrm>
            <a:off x="6289292" y="1773630"/>
            <a:ext cx="5152431" cy="2892722"/>
          </a:xfrm>
          <a:prstGeom prst="rect">
            <a:avLst/>
          </a:prstGeom>
        </p:spPr>
      </p:pic>
      <p:pic>
        <p:nvPicPr>
          <p:cNvPr id="6" name="그림 5"/>
          <p:cNvPicPr>
            <a:picLocks noChangeAspect="1"/>
          </p:cNvPicPr>
          <p:nvPr/>
        </p:nvPicPr>
        <p:blipFill>
          <a:blip r:embed="rId4"/>
          <a:stretch>
            <a:fillRect/>
          </a:stretch>
        </p:blipFill>
        <p:spPr>
          <a:xfrm>
            <a:off x="644403" y="1873302"/>
            <a:ext cx="5534025" cy="3467100"/>
          </a:xfrm>
          <a:prstGeom prst="rect">
            <a:avLst/>
          </a:prstGeom>
        </p:spPr>
      </p:pic>
    </p:spTree>
    <p:extLst>
      <p:ext uri="{BB962C8B-B14F-4D97-AF65-F5344CB8AC3E}">
        <p14:creationId xmlns:p14="http://schemas.microsoft.com/office/powerpoint/2010/main" val="12708120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en-US" altLang="ko-KR" dirty="0" smtClean="0"/>
          </a:p>
          <a:p>
            <a:endParaRPr lang="en-US" altLang="ko-KR" dirty="0"/>
          </a:p>
          <a:p>
            <a:r>
              <a:rPr lang="en-US" altLang="ko-KR" dirty="0" smtClean="0"/>
              <a:t>Web </a:t>
            </a:r>
            <a:r>
              <a:rPr lang="en-US" altLang="ko-KR" dirty="0" smtClean="0"/>
              <a:t>VR </a:t>
            </a:r>
            <a:r>
              <a:rPr lang="en-US" altLang="ko-KR" dirty="0" err="1" smtClean="0"/>
              <a:t>Polyfill</a:t>
            </a:r>
            <a:endParaRPr lang="en-US" altLang="ko-KR" dirty="0" smtClean="0"/>
          </a:p>
          <a:p>
            <a:pPr lvl="1"/>
            <a:r>
              <a:rPr lang="en-US" altLang="ko-KR" dirty="0" smtClean="0"/>
              <a:t>Desktop, Mobile</a:t>
            </a:r>
            <a:r>
              <a:rPr lang="ko-KR" altLang="en-US" smtClean="0"/>
              <a:t>에서 실행 가능</a:t>
            </a:r>
            <a:endParaRPr lang="en-US" altLang="ko-KR" dirty="0" smtClean="0"/>
          </a:p>
          <a:p>
            <a:r>
              <a:rPr lang="en-US" altLang="ko-KR" dirty="0" smtClean="0"/>
              <a:t>Issues</a:t>
            </a:r>
          </a:p>
          <a:p>
            <a:pPr lvl="1"/>
            <a:r>
              <a:rPr lang="en-US" altLang="ko-KR" dirty="0" smtClean="0"/>
              <a:t>Browser Rendering capability</a:t>
            </a:r>
          </a:p>
          <a:p>
            <a:pPr lvl="2"/>
            <a:r>
              <a:rPr lang="en-US" altLang="ko-KR" dirty="0" smtClean="0"/>
              <a:t>VR</a:t>
            </a:r>
            <a:r>
              <a:rPr lang="ko-KR" altLang="en-US" smtClean="0"/>
              <a:t>의 몰입감을 위해서는 </a:t>
            </a:r>
            <a:r>
              <a:rPr lang="en-US" altLang="ko-KR" dirty="0" smtClean="0"/>
              <a:t>75-90 FPS </a:t>
            </a:r>
            <a:r>
              <a:rPr lang="ko-KR" altLang="en-US" smtClean="0"/>
              <a:t>수준이 필요함</a:t>
            </a:r>
            <a:endParaRPr lang="en-US" altLang="ko-KR" dirty="0" smtClean="0"/>
          </a:p>
          <a:p>
            <a:pPr lvl="1"/>
            <a:r>
              <a:rPr lang="en-US" altLang="ko-KR" dirty="0" err="1" smtClean="0"/>
              <a:t>WebVR</a:t>
            </a:r>
            <a:r>
              <a:rPr lang="ko-KR" altLang="en-US" smtClean="0"/>
              <a:t>을 이용하는 기기간 호환성 문제</a:t>
            </a:r>
            <a:endParaRPr lang="en-US" altLang="ko-KR" dirty="0" smtClean="0"/>
          </a:p>
          <a:p>
            <a:pPr lvl="2"/>
            <a:r>
              <a:rPr lang="en-US" altLang="ko-KR" dirty="0" smtClean="0"/>
              <a:t>VR </a:t>
            </a:r>
            <a:r>
              <a:rPr lang="ko-KR" altLang="en-US" smtClean="0"/>
              <a:t>기기간</a:t>
            </a:r>
            <a:r>
              <a:rPr lang="en-US" altLang="ko-KR" dirty="0" smtClean="0"/>
              <a:t>, Mobile </a:t>
            </a:r>
            <a:r>
              <a:rPr lang="ko-KR" altLang="en-US" smtClean="0"/>
              <a:t>에 따라 다양한 해상도를 처리해야 함</a:t>
            </a:r>
            <a:endParaRPr lang="en-US" altLang="ko-KR" dirty="0" smtClean="0"/>
          </a:p>
          <a:p>
            <a:pPr lvl="1"/>
            <a:r>
              <a:rPr lang="en-US" altLang="ko-KR" dirty="0" err="1" smtClean="0"/>
              <a:t>WebVR</a:t>
            </a:r>
            <a:r>
              <a:rPr lang="en-US" altLang="ko-KR" dirty="0" smtClean="0"/>
              <a:t> page </a:t>
            </a:r>
            <a:r>
              <a:rPr lang="ko-KR" altLang="en-US" smtClean="0"/>
              <a:t>간의 링크 전환 </a:t>
            </a:r>
            <a:r>
              <a:rPr lang="en-US" altLang="ko-KR" dirty="0" smtClean="0"/>
              <a:t>(Back, Bookmark) </a:t>
            </a:r>
            <a:r>
              <a:rPr lang="ko-KR" altLang="en-US" smtClean="0"/>
              <a:t>구현 이슈</a:t>
            </a:r>
            <a:endParaRPr lang="en-US" altLang="ko-KR" dirty="0" smtClean="0"/>
          </a:p>
        </p:txBody>
      </p:sp>
      <p:sp>
        <p:nvSpPr>
          <p:cNvPr id="3" name="제목 2"/>
          <p:cNvSpPr>
            <a:spLocks noGrp="1"/>
          </p:cNvSpPr>
          <p:nvPr>
            <p:ph type="title"/>
          </p:nvPr>
        </p:nvSpPr>
        <p:spPr/>
        <p:txBody>
          <a:bodyPr/>
          <a:lstStyle/>
          <a:p>
            <a:r>
              <a:rPr lang="en-US" altLang="ko-KR" dirty="0" err="1" smtClean="0"/>
              <a:t>WebVR</a:t>
            </a:r>
            <a:r>
              <a:rPr lang="en-US" altLang="ko-KR" dirty="0" smtClean="0"/>
              <a:t> API</a:t>
            </a:r>
            <a:endParaRPr lang="ko-KR" altLang="en-US"/>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 descr="https://raw.githubusercontent.com/jihyerish/newsletter/master/image/webv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6928" y="65452"/>
              <a:ext cx="1031666" cy="573148"/>
            </a:xfrm>
            <a:prstGeom prst="roundRect">
              <a:avLst/>
            </a:prstGeom>
            <a:noFill/>
            <a:extLst>
              <a:ext uri="{909E8E84-426E-40DD-AFC4-6F175D3DCCD1}">
                <a14:hiddenFill xmlns:a14="http://schemas.microsoft.com/office/drawing/2010/main">
                  <a:solidFill>
                    <a:srgbClr val="FFFFFF"/>
                  </a:solidFill>
                </a14:hiddenFill>
              </a:ext>
            </a:extLst>
          </p:spPr>
        </p:pic>
      </p:grpSp>
      <p:pic>
        <p:nvPicPr>
          <p:cNvPr id="7" name="그림 6"/>
          <p:cNvPicPr>
            <a:picLocks noChangeAspect="1"/>
          </p:cNvPicPr>
          <p:nvPr/>
        </p:nvPicPr>
        <p:blipFill>
          <a:blip r:embed="rId4"/>
          <a:stretch>
            <a:fillRect/>
          </a:stretch>
        </p:blipFill>
        <p:spPr>
          <a:xfrm>
            <a:off x="7211342" y="3681030"/>
            <a:ext cx="4733925" cy="2305050"/>
          </a:xfrm>
          <a:prstGeom prst="rect">
            <a:avLst/>
          </a:prstGeom>
        </p:spPr>
      </p:pic>
      <p:pic>
        <p:nvPicPr>
          <p:cNvPr id="8" name="그림 7"/>
          <p:cNvPicPr>
            <a:picLocks noChangeAspect="1"/>
          </p:cNvPicPr>
          <p:nvPr/>
        </p:nvPicPr>
        <p:blipFill>
          <a:blip r:embed="rId5"/>
          <a:stretch>
            <a:fillRect/>
          </a:stretch>
        </p:blipFill>
        <p:spPr>
          <a:xfrm>
            <a:off x="906706" y="980731"/>
            <a:ext cx="8409279" cy="598244"/>
          </a:xfrm>
          <a:prstGeom prst="rect">
            <a:avLst/>
          </a:prstGeom>
        </p:spPr>
      </p:pic>
      <p:sp>
        <p:nvSpPr>
          <p:cNvPr id="9" name="직사각형 8"/>
          <p:cNvSpPr/>
          <p:nvPr/>
        </p:nvSpPr>
        <p:spPr bwMode="auto">
          <a:xfrm>
            <a:off x="6506308" y="980731"/>
            <a:ext cx="1395046" cy="598244"/>
          </a:xfrm>
          <a:prstGeom prst="rect">
            <a:avLst/>
          </a:prstGeom>
          <a:solidFill>
            <a:srgbClr val="FFFF00">
              <a:alpha val="18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Tree>
    <p:extLst>
      <p:ext uri="{BB962C8B-B14F-4D97-AF65-F5344CB8AC3E}">
        <p14:creationId xmlns:p14="http://schemas.microsoft.com/office/powerpoint/2010/main" val="26670510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W3C </a:t>
            </a:r>
            <a:r>
              <a:rPr lang="en-US" altLang="ko-KR" dirty="0" err="1" smtClean="0"/>
              <a:t>WebVR</a:t>
            </a:r>
            <a:r>
              <a:rPr lang="en-US" altLang="ko-KR" dirty="0" smtClean="0"/>
              <a:t> Spec</a:t>
            </a:r>
          </a:p>
          <a:p>
            <a:pPr lvl="1"/>
            <a:r>
              <a:rPr lang="en-US" altLang="ko-KR" dirty="0">
                <a:hlinkClick r:id="rId2"/>
              </a:rPr>
              <a:t>https://w3c.github.io/webvr</a:t>
            </a:r>
            <a:r>
              <a:rPr lang="en-US" altLang="ko-KR" dirty="0" smtClean="0">
                <a:hlinkClick r:id="rId2"/>
              </a:rPr>
              <a:t>/</a:t>
            </a:r>
            <a:r>
              <a:rPr lang="en-US" altLang="ko-KR" dirty="0" smtClean="0"/>
              <a:t> </a:t>
            </a:r>
            <a:endParaRPr lang="en-US" altLang="ko-KR" dirty="0"/>
          </a:p>
          <a:p>
            <a:r>
              <a:rPr lang="en-US" altLang="ko-KR" dirty="0" smtClean="0"/>
              <a:t>Is </a:t>
            </a:r>
            <a:r>
              <a:rPr lang="en-US" altLang="ko-KR" dirty="0" err="1" smtClean="0"/>
              <a:t>WebVR</a:t>
            </a:r>
            <a:r>
              <a:rPr lang="en-US" altLang="ko-KR" dirty="0" smtClean="0"/>
              <a:t> Ready?</a:t>
            </a:r>
          </a:p>
          <a:p>
            <a:pPr lvl="1"/>
            <a:r>
              <a:rPr lang="en-US" altLang="ko-KR" dirty="0">
                <a:hlinkClick r:id="rId3"/>
              </a:rPr>
              <a:t>https://iswebvrready.org</a:t>
            </a:r>
            <a:r>
              <a:rPr lang="en-US" altLang="ko-KR" dirty="0" smtClean="0">
                <a:hlinkClick r:id="rId3"/>
              </a:rPr>
              <a:t>/</a:t>
            </a:r>
            <a:r>
              <a:rPr lang="en-US" altLang="ko-KR" dirty="0" smtClean="0"/>
              <a:t> </a:t>
            </a:r>
          </a:p>
          <a:p>
            <a:r>
              <a:rPr lang="en-US" altLang="ko-KR" dirty="0" smtClean="0"/>
              <a:t>A-Frame Demos</a:t>
            </a:r>
          </a:p>
          <a:p>
            <a:pPr lvl="1"/>
            <a:r>
              <a:rPr lang="en-US" altLang="ko-KR" dirty="0">
                <a:hlinkClick r:id="rId4"/>
              </a:rPr>
              <a:t>https://aframe.io/examples/</a:t>
            </a:r>
            <a:r>
              <a:rPr lang="en-US" altLang="ko-KR" dirty="0"/>
              <a:t> </a:t>
            </a:r>
            <a:endParaRPr lang="en-US" altLang="ko-KR" dirty="0" smtClean="0"/>
          </a:p>
          <a:p>
            <a:r>
              <a:rPr lang="en-US" altLang="ko-KR" dirty="0" err="1" smtClean="0"/>
              <a:t>WebVR</a:t>
            </a:r>
            <a:r>
              <a:rPr lang="en-US" altLang="ko-KR" dirty="0" smtClean="0"/>
              <a:t> </a:t>
            </a:r>
            <a:r>
              <a:rPr lang="en-US" altLang="ko-KR" dirty="0" err="1" smtClean="0"/>
              <a:t>Polyfill</a:t>
            </a:r>
            <a:r>
              <a:rPr lang="en-US" altLang="ko-KR" dirty="0" smtClean="0"/>
              <a:t> Demos</a:t>
            </a:r>
          </a:p>
          <a:p>
            <a:pPr lvl="1"/>
            <a:r>
              <a:rPr lang="en-US" altLang="ko-KR" dirty="0">
                <a:hlinkClick r:id="rId5"/>
              </a:rPr>
              <a:t>https://toji.github.io/webvr-samples</a:t>
            </a:r>
            <a:r>
              <a:rPr lang="en-US" altLang="ko-KR" dirty="0" smtClean="0">
                <a:hlinkClick r:id="rId5"/>
              </a:rPr>
              <a:t>/</a:t>
            </a:r>
            <a:r>
              <a:rPr lang="en-US" altLang="ko-KR" dirty="0" smtClean="0"/>
              <a:t> </a:t>
            </a:r>
          </a:p>
          <a:p>
            <a:r>
              <a:rPr lang="en-US" altLang="ko-KR" dirty="0" smtClean="0"/>
              <a:t>Demo</a:t>
            </a:r>
          </a:p>
          <a:p>
            <a:pPr lvl="1"/>
            <a:r>
              <a:rPr lang="en-US" altLang="ko-KR" dirty="0">
                <a:hlinkClick r:id="rId6"/>
              </a:rPr>
              <a:t>https://</a:t>
            </a:r>
            <a:r>
              <a:rPr lang="en-US" altLang="ko-KR" dirty="0" smtClean="0">
                <a:hlinkClick r:id="rId6"/>
              </a:rPr>
              <a:t>jihyerish.github.io/aframevr/simplescene.html</a:t>
            </a:r>
            <a:r>
              <a:rPr lang="en-US" altLang="ko-KR" dirty="0" smtClean="0"/>
              <a:t> </a:t>
            </a:r>
            <a:endParaRPr lang="en-US" altLang="ko-KR" dirty="0"/>
          </a:p>
        </p:txBody>
      </p:sp>
      <p:sp>
        <p:nvSpPr>
          <p:cNvPr id="3" name="제목 2"/>
          <p:cNvSpPr>
            <a:spLocks noGrp="1"/>
          </p:cNvSpPr>
          <p:nvPr>
            <p:ph type="title"/>
          </p:nvPr>
        </p:nvSpPr>
        <p:spPr/>
        <p:txBody>
          <a:bodyPr/>
          <a:lstStyle/>
          <a:p>
            <a:r>
              <a:rPr lang="en-US" altLang="ko-KR" dirty="0" smtClean="0"/>
              <a:t>References</a:t>
            </a:r>
            <a:endParaRPr lang="ko-KR" altLang="en-US"/>
          </a:p>
        </p:txBody>
      </p:sp>
    </p:spTree>
    <p:extLst>
      <p:ext uri="{BB962C8B-B14F-4D97-AF65-F5344CB8AC3E}">
        <p14:creationId xmlns:p14="http://schemas.microsoft.com/office/powerpoint/2010/main" val="39859088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Contents</a:t>
            </a:r>
            <a:endParaRPr lang="ko-KR" altLang="en-US"/>
          </a:p>
        </p:txBody>
      </p:sp>
      <p:grpSp>
        <p:nvGrpSpPr>
          <p:cNvPr id="34" name="그룹 33"/>
          <p:cNvGrpSpPr/>
          <p:nvPr/>
        </p:nvGrpSpPr>
        <p:grpSpPr>
          <a:xfrm>
            <a:off x="1435405" y="1645214"/>
            <a:ext cx="2880000" cy="1800000"/>
            <a:chOff x="1805534" y="1649513"/>
            <a:chExt cx="2880000" cy="1800000"/>
          </a:xfrm>
        </p:grpSpPr>
        <p:grpSp>
          <p:nvGrpSpPr>
            <p:cNvPr id="30" name="그룹 29"/>
            <p:cNvGrpSpPr/>
            <p:nvPr/>
          </p:nvGrpSpPr>
          <p:grpSpPr>
            <a:xfrm>
              <a:off x="1805534" y="1649513"/>
              <a:ext cx="2880000" cy="1800000"/>
              <a:chOff x="-277478" y="1266113"/>
              <a:chExt cx="3240001" cy="2024999"/>
            </a:xfrm>
            <a:effectLst>
              <a:outerShdw blurRad="50800" dist="38100" dir="2700000" algn="tl" rotWithShape="0">
                <a:prstClr val="black">
                  <a:alpha val="40000"/>
                </a:prstClr>
              </a:outerShdw>
            </a:effectLst>
          </p:grpSpPr>
          <p:sp>
            <p:nvSpPr>
              <p:cNvPr id="36" name="직사각형 35"/>
              <p:cNvSpPr/>
              <p:nvPr/>
            </p:nvSpPr>
            <p:spPr bwMode="auto">
              <a:xfrm>
                <a:off x="-277478" y="1266113"/>
                <a:ext cx="3240001" cy="2024999"/>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20" name="그림 19"/>
              <p:cNvPicPr>
                <a:picLocks noChangeAspect="1"/>
              </p:cNvPicPr>
              <p:nvPr/>
            </p:nvPicPr>
            <p:blipFill rotWithShape="1">
              <a:blip r:embed="rId3"/>
              <a:srcRect l="6049" r="7008"/>
              <a:stretch/>
            </p:blipFill>
            <p:spPr>
              <a:xfrm>
                <a:off x="585519" y="1354320"/>
                <a:ext cx="1514007" cy="1306041"/>
              </a:xfrm>
              <a:prstGeom prst="ellipse">
                <a:avLst/>
              </a:prstGeom>
            </p:spPr>
          </p:pic>
        </p:grpSp>
        <p:sp>
          <p:nvSpPr>
            <p:cNvPr id="33" name="TextBox 32"/>
            <p:cNvSpPr txBox="1"/>
            <p:nvPr/>
          </p:nvSpPr>
          <p:spPr>
            <a:xfrm>
              <a:off x="1885464" y="2958588"/>
              <a:ext cx="2762295"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Progressive Web App</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0" name="그룹 39"/>
          <p:cNvGrpSpPr/>
          <p:nvPr/>
        </p:nvGrpSpPr>
        <p:grpSpPr>
          <a:xfrm>
            <a:off x="4642173" y="1662427"/>
            <a:ext cx="2880000" cy="1800000"/>
            <a:chOff x="7714034" y="1478062"/>
            <a:chExt cx="2880000" cy="1800000"/>
          </a:xfrm>
        </p:grpSpPr>
        <p:grpSp>
          <p:nvGrpSpPr>
            <p:cNvPr id="22" name="그룹 21"/>
            <p:cNvGrpSpPr/>
            <p:nvPr/>
          </p:nvGrpSpPr>
          <p:grpSpPr>
            <a:xfrm>
              <a:off x="7714034" y="1478062"/>
              <a:ext cx="2880000" cy="1800000"/>
              <a:chOff x="4650926" y="3681030"/>
              <a:chExt cx="3240000" cy="2025000"/>
            </a:xfrm>
          </p:grpSpPr>
          <p:sp>
            <p:nvSpPr>
              <p:cNvPr id="8" name="직사각형 7"/>
              <p:cNvSpPr/>
              <p:nvPr/>
            </p:nvSpPr>
            <p:spPr bwMode="auto">
              <a:xfrm>
                <a:off x="4650926" y="3681030"/>
                <a:ext cx="3240000" cy="2025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026" name="Picture 2" descr="https://raw.githubusercontent.com/jihyerish/newsletter/master/image/webv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577" y="3819354"/>
                <a:ext cx="2236962" cy="1242757"/>
              </a:xfrm>
              <a:prstGeom prst="roundRect">
                <a:avLst/>
              </a:prstGeom>
              <a:noFill/>
              <a:extLst>
                <a:ext uri="{909E8E84-426E-40DD-AFC4-6F175D3DCCD1}">
                  <a14:hiddenFill xmlns:a14="http://schemas.microsoft.com/office/drawing/2010/main">
                    <a:solidFill>
                      <a:srgbClr val="FFFFFF"/>
                    </a:solidFill>
                  </a14:hiddenFill>
                </a:ext>
              </a:extLst>
            </p:spPr>
          </p:pic>
        </p:grpSp>
        <p:sp>
          <p:nvSpPr>
            <p:cNvPr id="47" name="TextBox 46"/>
            <p:cNvSpPr txBox="1"/>
            <p:nvPr/>
          </p:nvSpPr>
          <p:spPr>
            <a:xfrm>
              <a:off x="8514894" y="2801782"/>
              <a:ext cx="1069524"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WebVR</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1" name="그룹 40"/>
          <p:cNvGrpSpPr/>
          <p:nvPr/>
        </p:nvGrpSpPr>
        <p:grpSpPr>
          <a:xfrm>
            <a:off x="1435405" y="3752614"/>
            <a:ext cx="2880000" cy="1800000"/>
            <a:chOff x="1234243" y="3874963"/>
            <a:chExt cx="2880000" cy="1800000"/>
          </a:xfrm>
        </p:grpSpPr>
        <p:grpSp>
          <p:nvGrpSpPr>
            <p:cNvPr id="29" name="그룹 28"/>
            <p:cNvGrpSpPr/>
            <p:nvPr/>
          </p:nvGrpSpPr>
          <p:grpSpPr>
            <a:xfrm>
              <a:off x="1234243" y="3874963"/>
              <a:ext cx="2880000" cy="1800000"/>
              <a:chOff x="3267935" y="1376863"/>
              <a:chExt cx="3240000" cy="2025000"/>
            </a:xfrm>
          </p:grpSpPr>
          <p:sp>
            <p:nvSpPr>
              <p:cNvPr id="35" name="직사각형 34"/>
              <p:cNvSpPr/>
              <p:nvPr/>
            </p:nvSpPr>
            <p:spPr bwMode="auto">
              <a:xfrm>
                <a:off x="3267935" y="1376863"/>
                <a:ext cx="3240000" cy="2025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dirty="0" smtClean="0">
                  <a:ln>
                    <a:noFill/>
                  </a:ln>
                  <a:solidFill>
                    <a:schemeClr val="tx1"/>
                  </a:solidFill>
                  <a:effectLst/>
                  <a:latin typeface="Arial" charset="0"/>
                  <a:ea typeface="돋움" pitchFamily="50" charset="-127"/>
                </a:endParaRPr>
              </a:p>
            </p:txBody>
          </p:sp>
          <p:pic>
            <p:nvPicPr>
              <p:cNvPr id="4" name="그림 3"/>
              <p:cNvPicPr>
                <a:picLocks noChangeAspect="1"/>
              </p:cNvPicPr>
              <p:nvPr/>
            </p:nvPicPr>
            <p:blipFill rotWithShape="1">
              <a:blip r:embed="rId5"/>
              <a:srcRect l="11990" r="9215"/>
              <a:stretch/>
            </p:blipFill>
            <p:spPr>
              <a:xfrm>
                <a:off x="4049577" y="1453179"/>
                <a:ext cx="1676716" cy="1334823"/>
              </a:xfrm>
              <a:prstGeom prst="roundRect">
                <a:avLst/>
              </a:prstGeom>
            </p:spPr>
          </p:pic>
        </p:grpSp>
        <p:sp>
          <p:nvSpPr>
            <p:cNvPr id="49" name="TextBox 48"/>
            <p:cNvSpPr txBox="1"/>
            <p:nvPr/>
          </p:nvSpPr>
          <p:spPr>
            <a:xfrm>
              <a:off x="1725906" y="5234872"/>
              <a:ext cx="1949573"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Second Screen</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5" name="그룹 44"/>
          <p:cNvGrpSpPr/>
          <p:nvPr/>
        </p:nvGrpSpPr>
        <p:grpSpPr>
          <a:xfrm>
            <a:off x="4642175" y="3752614"/>
            <a:ext cx="2880000" cy="1800000"/>
            <a:chOff x="4642175" y="3752614"/>
            <a:chExt cx="2880000" cy="1800000"/>
          </a:xfrm>
        </p:grpSpPr>
        <p:grpSp>
          <p:nvGrpSpPr>
            <p:cNvPr id="43" name="그룹 42"/>
            <p:cNvGrpSpPr/>
            <p:nvPr/>
          </p:nvGrpSpPr>
          <p:grpSpPr>
            <a:xfrm>
              <a:off x="4642175" y="3752614"/>
              <a:ext cx="2880000" cy="1800000"/>
              <a:chOff x="4908752" y="4536054"/>
              <a:chExt cx="2880000" cy="1800000"/>
            </a:xfrm>
          </p:grpSpPr>
          <p:sp>
            <p:nvSpPr>
              <p:cNvPr id="32" name="직사각형 31"/>
              <p:cNvSpPr/>
              <p:nvPr/>
            </p:nvSpPr>
            <p:spPr bwMode="auto">
              <a:xfrm>
                <a:off x="4908752" y="4536054"/>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4" name="TextBox 53"/>
              <p:cNvSpPr txBox="1"/>
              <p:nvPr/>
            </p:nvSpPr>
            <p:spPr>
              <a:xfrm>
                <a:off x="5632048" y="5872387"/>
                <a:ext cx="1465466"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IoT</a:t>
                </a:r>
                <a:r>
                  <a:rPr lang="en-US" altLang="ko-KR" sz="2000" dirty="0" smtClean="0">
                    <a:solidFill>
                      <a:schemeClr val="bg1"/>
                    </a:solidFill>
                    <a:latin typeface="LG스마트체 Bold" panose="020B0600000101010101" pitchFamily="50" charset="-127"/>
                    <a:ea typeface="LG스마트체 Bold" panose="020B0600000101010101" pitchFamily="50" charset="-127"/>
                  </a:rPr>
                  <a:t> in Web</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0" name="Picture 16" descr="physical web에 대한 이미지 검색결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3033" y="3820450"/>
              <a:ext cx="1278281" cy="1278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그룹 45"/>
          <p:cNvGrpSpPr/>
          <p:nvPr/>
        </p:nvGrpSpPr>
        <p:grpSpPr>
          <a:xfrm>
            <a:off x="7848945" y="3752614"/>
            <a:ext cx="2880000" cy="1800000"/>
            <a:chOff x="7848945" y="3752614"/>
            <a:chExt cx="2880000" cy="1800000"/>
          </a:xfrm>
        </p:grpSpPr>
        <p:grpSp>
          <p:nvGrpSpPr>
            <p:cNvPr id="42" name="그룹 41"/>
            <p:cNvGrpSpPr/>
            <p:nvPr/>
          </p:nvGrpSpPr>
          <p:grpSpPr>
            <a:xfrm>
              <a:off x="7848945" y="3752614"/>
              <a:ext cx="2880000" cy="1800000"/>
              <a:chOff x="7688682" y="4283603"/>
              <a:chExt cx="2880000" cy="1800000"/>
            </a:xfrm>
            <a:solidFill>
              <a:srgbClr val="CC0066"/>
            </a:solidFill>
          </p:grpSpPr>
          <p:sp>
            <p:nvSpPr>
              <p:cNvPr id="51" name="직사각형 50"/>
              <p:cNvSpPr/>
              <p:nvPr/>
            </p:nvSpPr>
            <p:spPr bwMode="auto">
              <a:xfrm>
                <a:off x="7688682" y="4283603"/>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2" name="TextBox 51"/>
              <p:cNvSpPr txBox="1"/>
              <p:nvPr/>
            </p:nvSpPr>
            <p:spPr>
              <a:xfrm>
                <a:off x="8230038" y="5629721"/>
                <a:ext cx="1797287"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Web Security</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4" name="Picture 20" descr="web security에 대한 이미지 검색결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99222" y="3832418"/>
              <a:ext cx="1254345" cy="1254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그룹 54"/>
          <p:cNvGrpSpPr/>
          <p:nvPr/>
        </p:nvGrpSpPr>
        <p:grpSpPr>
          <a:xfrm>
            <a:off x="7848945" y="1645214"/>
            <a:ext cx="2880000" cy="1800000"/>
            <a:chOff x="4642175" y="1628001"/>
            <a:chExt cx="2880000" cy="1800000"/>
          </a:xfrm>
        </p:grpSpPr>
        <p:grpSp>
          <p:nvGrpSpPr>
            <p:cNvPr id="38" name="그룹 37"/>
            <p:cNvGrpSpPr/>
            <p:nvPr/>
          </p:nvGrpSpPr>
          <p:grpSpPr>
            <a:xfrm>
              <a:off x="4642175" y="1628001"/>
              <a:ext cx="2880000" cy="1800000"/>
              <a:chOff x="4324099" y="1143112"/>
              <a:chExt cx="2880000" cy="1800000"/>
            </a:xfrm>
            <a:effectLst>
              <a:outerShdw blurRad="50800" dist="38100" dir="2700000" algn="tl" rotWithShape="0">
                <a:prstClr val="black">
                  <a:alpha val="40000"/>
                </a:prstClr>
              </a:outerShdw>
            </a:effectLst>
          </p:grpSpPr>
          <p:sp>
            <p:nvSpPr>
              <p:cNvPr id="37" name="직사각형 36"/>
              <p:cNvSpPr/>
              <p:nvPr/>
            </p:nvSpPr>
            <p:spPr bwMode="auto">
              <a:xfrm>
                <a:off x="4324099" y="1143112"/>
                <a:ext cx="2880000" cy="1800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44" name="TextBox 43"/>
              <p:cNvSpPr txBox="1"/>
              <p:nvPr/>
            </p:nvSpPr>
            <p:spPr>
              <a:xfrm>
                <a:off x="5279214" y="2476671"/>
                <a:ext cx="875561"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React</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52" name="Picture 28" descr="react에 대한 이미지 검색결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7100" y="1645214"/>
              <a:ext cx="1330146" cy="13301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39718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ltLang="ko-KR" dirty="0" smtClean="0"/>
              <a:t>DOM (Document Object Model )</a:t>
            </a:r>
          </a:p>
          <a:p>
            <a:pPr lvl="1"/>
            <a:r>
              <a:rPr lang="ko-KR" altLang="en-US" dirty="0" smtClean="0"/>
              <a:t> 객체를 통하여 구조화된 문서를 표현하는 방법이며</a:t>
            </a:r>
            <a:r>
              <a:rPr lang="en-US" altLang="ko-KR" dirty="0" smtClean="0"/>
              <a:t>, XML </a:t>
            </a:r>
            <a:r>
              <a:rPr lang="ko-KR" altLang="en-US" smtClean="0"/>
              <a:t>혹은 </a:t>
            </a:r>
            <a:r>
              <a:rPr lang="en-US" altLang="ko-KR" dirty="0" smtClean="0"/>
              <a:t>HTML </a:t>
            </a:r>
            <a:r>
              <a:rPr lang="ko-KR" altLang="en-US" smtClean="0"/>
              <a:t>로 작성</a:t>
            </a:r>
            <a:endParaRPr lang="en-US" altLang="ko-KR" dirty="0" smtClean="0"/>
          </a:p>
          <a:p>
            <a:pPr lvl="1"/>
            <a:r>
              <a:rPr lang="ko-KR" altLang="en-US" dirty="0" smtClean="0"/>
              <a:t>웹 브라우저는 이 </a:t>
            </a:r>
            <a:r>
              <a:rPr lang="en-US" altLang="ko-KR" dirty="0" smtClean="0"/>
              <a:t>DOM </a:t>
            </a:r>
            <a:r>
              <a:rPr lang="ko-KR" altLang="en-US" smtClean="0"/>
              <a:t>을 활용하여 객체에 </a:t>
            </a:r>
            <a:r>
              <a:rPr lang="en-US" altLang="ko-KR" dirty="0" smtClean="0"/>
              <a:t>JavaScript </a:t>
            </a:r>
            <a:r>
              <a:rPr lang="ko-KR" altLang="en-US" smtClean="0"/>
              <a:t>와 </a:t>
            </a:r>
            <a:r>
              <a:rPr lang="en-US" altLang="ko-KR" dirty="0" smtClean="0"/>
              <a:t>CSS </a:t>
            </a:r>
            <a:r>
              <a:rPr lang="ko-KR" altLang="en-US" smtClean="0"/>
              <a:t>를 적용</a:t>
            </a:r>
            <a:endParaRPr lang="en-US" altLang="ko-KR" dirty="0" smtClean="0"/>
          </a:p>
          <a:p>
            <a:pPr lvl="1"/>
            <a:r>
              <a:rPr lang="ko-KR" altLang="en-US" dirty="0" smtClean="0"/>
              <a:t>트리 형태로 되어있어서</a:t>
            </a:r>
            <a:r>
              <a:rPr lang="en-US" altLang="ko-KR" dirty="0" smtClean="0"/>
              <a:t>, </a:t>
            </a:r>
            <a:r>
              <a:rPr lang="ko-KR" altLang="en-US" smtClean="0"/>
              <a:t>특정 </a:t>
            </a:r>
            <a:r>
              <a:rPr lang="en-US" altLang="ko-KR" dirty="0" smtClean="0"/>
              <a:t>node </a:t>
            </a:r>
            <a:r>
              <a:rPr lang="ko-KR" altLang="en-US" smtClean="0"/>
              <a:t>를 찾을 수도 있고</a:t>
            </a:r>
            <a:r>
              <a:rPr lang="en-US" altLang="ko-KR" dirty="0" smtClean="0"/>
              <a:t>, </a:t>
            </a:r>
            <a:r>
              <a:rPr lang="ko-KR" altLang="en-US" smtClean="0"/>
              <a:t>수정 할 수도 있고</a:t>
            </a:r>
            <a:r>
              <a:rPr lang="en-US" altLang="ko-KR" dirty="0" smtClean="0"/>
              <a:t>, </a:t>
            </a:r>
            <a:r>
              <a:rPr lang="ko-KR" altLang="en-US" smtClean="0"/>
              <a:t>제거하거나 원하는 곳에 삽입  가능</a:t>
            </a:r>
            <a:endParaRPr lang="en-US" altLang="ko-KR" dirty="0" smtClean="0"/>
          </a:p>
          <a:p>
            <a:pPr lvl="1"/>
            <a:r>
              <a:rPr lang="ko-KR" altLang="en-US" dirty="0" smtClean="0"/>
              <a:t>동적 </a:t>
            </a:r>
            <a:r>
              <a:rPr lang="en-US" altLang="ko-KR" dirty="0" smtClean="0"/>
              <a:t>UI </a:t>
            </a:r>
            <a:r>
              <a:rPr lang="ko-KR" altLang="en-US" smtClean="0"/>
              <a:t>에 최적화되어 있지  </a:t>
            </a:r>
            <a:r>
              <a:rPr lang="ko-KR" altLang="en-US" smtClean="0"/>
              <a:t>않음</a:t>
            </a:r>
            <a:r>
              <a:rPr lang="en-US" altLang="ko-KR" dirty="0" smtClean="0"/>
              <a:t/>
            </a:r>
            <a:br>
              <a:rPr lang="en-US" altLang="ko-KR" dirty="0" smtClean="0"/>
            </a:br>
            <a:endParaRPr lang="en-US" altLang="ko-KR" dirty="0" smtClean="0"/>
          </a:p>
          <a:p>
            <a:r>
              <a:rPr lang="ko-KR" altLang="en-US" dirty="0" smtClean="0"/>
              <a:t>큰 규모의 웹 어플리케이션의 성능 문제</a:t>
            </a:r>
            <a:endParaRPr lang="en-US" altLang="ko-KR" dirty="0" smtClean="0"/>
          </a:p>
          <a:p>
            <a:pPr lvl="1"/>
            <a:r>
              <a:rPr lang="ko-KR" altLang="en-US" dirty="0" smtClean="0"/>
              <a:t>수많은 데이터가 로딩</a:t>
            </a:r>
            <a:endParaRPr lang="en-US" altLang="ko-KR" dirty="0" smtClean="0"/>
          </a:p>
          <a:p>
            <a:pPr lvl="2"/>
            <a:r>
              <a:rPr lang="ko-KR" altLang="en-US" dirty="0" smtClean="0"/>
              <a:t>페이스 북에서 포스트 한 개를 표현 할 때 사용되는 요소의 개수는 약 </a:t>
            </a:r>
            <a:r>
              <a:rPr lang="en-US" altLang="ko-KR" dirty="0" smtClean="0"/>
              <a:t>100</a:t>
            </a:r>
            <a:r>
              <a:rPr lang="ko-KR" altLang="en-US" smtClean="0"/>
              <a:t>개 </a:t>
            </a:r>
            <a:endParaRPr lang="en-US" altLang="ko-KR" dirty="0" smtClean="0"/>
          </a:p>
          <a:p>
            <a:pPr lvl="1"/>
            <a:r>
              <a:rPr lang="en-US" altLang="ko-KR" dirty="0" smtClean="0"/>
              <a:t>DOM</a:t>
            </a:r>
            <a:r>
              <a:rPr lang="ko-KR" altLang="en-US" smtClean="0"/>
              <a:t>을 업데이트하는 과정에서의 오버헤드</a:t>
            </a:r>
            <a:endParaRPr lang="en-US" altLang="ko-KR" dirty="0" smtClean="0"/>
          </a:p>
          <a:p>
            <a:pPr lvl="2"/>
            <a:r>
              <a:rPr lang="ko-KR" altLang="en-US" dirty="0" smtClean="0"/>
              <a:t>브라우저가 </a:t>
            </a:r>
            <a:r>
              <a:rPr lang="en-US" altLang="ko-KR" dirty="0" smtClean="0"/>
              <a:t>CSS </a:t>
            </a:r>
            <a:r>
              <a:rPr lang="ko-KR" altLang="en-US" smtClean="0"/>
              <a:t>를 다시 연산하고</a:t>
            </a:r>
            <a:r>
              <a:rPr lang="en-US" altLang="ko-KR" dirty="0" smtClean="0"/>
              <a:t>, </a:t>
            </a:r>
            <a:r>
              <a:rPr lang="ko-KR" altLang="en-US" smtClean="0"/>
              <a:t>레이아웃을 구성하고</a:t>
            </a:r>
            <a:r>
              <a:rPr lang="en-US" altLang="ko-KR" dirty="0" smtClean="0"/>
              <a:t>, </a:t>
            </a:r>
            <a:r>
              <a:rPr lang="ko-KR" altLang="en-US" smtClean="0"/>
              <a:t>웹 페이지를 리페인트</a:t>
            </a:r>
            <a:endParaRPr lang="en-US" altLang="ko-KR" dirty="0"/>
          </a:p>
        </p:txBody>
      </p:sp>
      <p:sp>
        <p:nvSpPr>
          <p:cNvPr id="2" name="제목 1"/>
          <p:cNvSpPr>
            <a:spLocks noGrp="1"/>
          </p:cNvSpPr>
          <p:nvPr>
            <p:ph type="title"/>
          </p:nvPr>
        </p:nvSpPr>
        <p:spPr/>
        <p:txBody>
          <a:bodyPr/>
          <a:lstStyle/>
          <a:p>
            <a:r>
              <a:rPr lang="en-US" altLang="ko-KR" smtClean="0"/>
              <a:t>DOM</a:t>
            </a:r>
            <a:r>
              <a:rPr lang="ko-KR" altLang="en-US" smtClean="0"/>
              <a:t>의 문제점</a:t>
            </a:r>
            <a:endParaRPr lang="ko-KR" altLang="en-US"/>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8" descr="react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0103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React</a:t>
            </a:r>
            <a:r>
              <a:rPr lang="ko-KR" altLang="en-US" smtClean="0"/>
              <a:t>란</a:t>
            </a:r>
            <a:r>
              <a:rPr lang="en-US" altLang="ko-KR" dirty="0" smtClean="0"/>
              <a:t>?</a:t>
            </a:r>
            <a:endParaRPr lang="ko-KR" altLang="en-US"/>
          </a:p>
        </p:txBody>
      </p:sp>
      <p:sp>
        <p:nvSpPr>
          <p:cNvPr id="3" name="내용 개체 틀 2"/>
          <p:cNvSpPr>
            <a:spLocks noGrp="1"/>
          </p:cNvSpPr>
          <p:nvPr>
            <p:ph idx="1"/>
          </p:nvPr>
        </p:nvSpPr>
        <p:spPr/>
        <p:txBody>
          <a:bodyPr/>
          <a:lstStyle/>
          <a:p>
            <a:r>
              <a:rPr lang="en-US" altLang="ko-KR" dirty="0"/>
              <a:t>React</a:t>
            </a:r>
            <a:r>
              <a:rPr lang="ko-KR" altLang="en-US"/>
              <a:t>는 페이스북에서 개발한 유저인터페이스 </a:t>
            </a:r>
            <a:r>
              <a:rPr lang="ko-KR" altLang="en-US" smtClean="0"/>
              <a:t>라이브러리</a:t>
            </a:r>
            <a:endParaRPr lang="en-US" altLang="ko-KR" dirty="0" smtClean="0"/>
          </a:p>
          <a:p>
            <a:r>
              <a:rPr lang="ko-KR" altLang="en-US" dirty="0" smtClean="0"/>
              <a:t>개발자로 </a:t>
            </a:r>
            <a:r>
              <a:rPr lang="ko-KR" altLang="en-US" dirty="0"/>
              <a:t>하여금 재사용 가능한 </a:t>
            </a:r>
            <a:r>
              <a:rPr lang="en-US" altLang="ko-KR" dirty="0"/>
              <a:t>UI</a:t>
            </a:r>
            <a:r>
              <a:rPr lang="ko-KR" altLang="en-US"/>
              <a:t>를 생성 할 수 있게 </a:t>
            </a:r>
            <a:r>
              <a:rPr lang="ko-KR" altLang="en-US" smtClean="0"/>
              <a:t>해줌</a:t>
            </a:r>
            <a:endParaRPr lang="en-US" altLang="ko-KR" dirty="0" smtClean="0"/>
          </a:p>
          <a:p>
            <a:r>
              <a:rPr lang="ko-KR" altLang="en-US" dirty="0" smtClean="0"/>
              <a:t>현재 </a:t>
            </a:r>
            <a:r>
              <a:rPr lang="en-US" altLang="ko-KR" dirty="0" smtClean="0"/>
              <a:t>Facebook, </a:t>
            </a:r>
            <a:r>
              <a:rPr lang="ko-KR" altLang="en-US"/>
              <a:t>인스타그램</a:t>
            </a:r>
            <a:r>
              <a:rPr lang="en-US" altLang="ko-KR" dirty="0"/>
              <a:t>, </a:t>
            </a:r>
            <a:r>
              <a:rPr lang="ko-KR" altLang="en-US"/>
              <a:t>야후</a:t>
            </a:r>
            <a:r>
              <a:rPr lang="en-US" altLang="ko-KR" dirty="0"/>
              <a:t>, </a:t>
            </a:r>
            <a:r>
              <a:rPr lang="ko-KR" altLang="en-US"/>
              <a:t>넷플릭스를 포함한 많은 큰 서비스에서 </a:t>
            </a:r>
            <a:r>
              <a:rPr lang="ko-KR" altLang="en-US" smtClean="0"/>
              <a:t>사용</a:t>
            </a:r>
            <a:r>
              <a:rPr lang="en-US" altLang="ko-KR" dirty="0" smtClean="0"/>
              <a:t> </a:t>
            </a:r>
            <a:r>
              <a:rPr lang="ko-KR" altLang="en-US" smtClean="0"/>
              <a:t>중</a:t>
            </a:r>
            <a:endParaRPr lang="en-US" altLang="ko-KR" dirty="0" smtClean="0"/>
          </a:p>
          <a:p>
            <a:r>
              <a:rPr lang="ko-KR" altLang="en-US" dirty="0" smtClean="0"/>
              <a:t>최소한의 </a:t>
            </a:r>
            <a:r>
              <a:rPr lang="en-US" altLang="ko-KR" dirty="0"/>
              <a:t>DOM </a:t>
            </a:r>
            <a:r>
              <a:rPr lang="ko-KR" altLang="en-US"/>
              <a:t>처리로 컴포넌트들을 </a:t>
            </a:r>
            <a:r>
              <a:rPr lang="ko-KR" altLang="en-US" smtClean="0"/>
              <a:t>업데이트</a:t>
            </a:r>
            <a:endParaRPr lang="en-US" altLang="ko-KR" dirty="0" smtClean="0"/>
          </a:p>
        </p:txBody>
      </p:sp>
      <p:pic>
        <p:nvPicPr>
          <p:cNvPr id="1026" name="Picture 2" descr="React To The Future With Isomorphic Ap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710" y="3294743"/>
            <a:ext cx="5374649" cy="285931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p:cNvGrpSpPr/>
          <p:nvPr/>
        </p:nvGrpSpPr>
        <p:grpSpPr>
          <a:xfrm>
            <a:off x="10752000" y="0"/>
            <a:ext cx="1440000" cy="729834"/>
            <a:chOff x="10752000" y="0"/>
            <a:chExt cx="1440000" cy="729834"/>
          </a:xfrm>
        </p:grpSpPr>
        <p:sp>
          <p:nvSpPr>
            <p:cNvPr id="7" name="오각형 6"/>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8" name="Picture 28" descr="react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9638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8096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React </a:t>
            </a:r>
            <a:r>
              <a:rPr lang="ko-KR" altLang="en-US" smtClean="0"/>
              <a:t>특징</a:t>
            </a:r>
            <a:endParaRPr lang="ko-KR" altLang="en-US"/>
          </a:p>
        </p:txBody>
      </p:sp>
      <p:pic>
        <p:nvPicPr>
          <p:cNvPr id="4" name="그림 3"/>
          <p:cNvPicPr/>
          <p:nvPr/>
        </p:nvPicPr>
        <p:blipFill>
          <a:blip r:embed="rId3"/>
          <a:stretch>
            <a:fillRect/>
          </a:stretch>
        </p:blipFill>
        <p:spPr>
          <a:xfrm>
            <a:off x="581170" y="1370475"/>
            <a:ext cx="10956453" cy="2721840"/>
          </a:xfrm>
          <a:prstGeom prst="rect">
            <a:avLst/>
          </a:prstGeom>
        </p:spPr>
      </p:pic>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1165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Timer </a:t>
            </a:r>
            <a:r>
              <a:rPr lang="ko-KR" altLang="en-US" smtClean="0"/>
              <a:t>예제</a:t>
            </a:r>
            <a:endParaRPr lang="ko-KR" altLang="en-US"/>
          </a:p>
        </p:txBody>
      </p:sp>
      <p:sp>
        <p:nvSpPr>
          <p:cNvPr id="6" name="직사각형 5"/>
          <p:cNvSpPr/>
          <p:nvPr/>
        </p:nvSpPr>
        <p:spPr>
          <a:xfrm>
            <a:off x="6091819" y="1353079"/>
            <a:ext cx="5098471" cy="4022640"/>
          </a:xfrm>
          <a:prstGeom prst="rect">
            <a:avLst/>
          </a:prstGeom>
        </p:spPr>
        <p:txBody>
          <a:bodyPr wrap="square">
            <a:spAutoFit/>
          </a:bodyPr>
          <a:lstStyle/>
          <a:p>
            <a:pPr latinLnBrk="0">
              <a:lnSpc>
                <a:spcPct val="107000"/>
              </a:lnSpc>
            </a:pPr>
            <a:r>
              <a:rPr lang="en-US" altLang="ko-KR" sz="2000" kern="0" dirty="0" smtClean="0">
                <a:solidFill>
                  <a:srgbClr val="3366FF"/>
                </a:solidFill>
                <a:latin typeface="Consolas" panose="020B0609020204030204" pitchFamily="49" charset="0"/>
                <a:ea typeface="맑은 고딕" panose="020B0503020000020004" pitchFamily="50" charset="-127"/>
                <a:cs typeface="Consolas" panose="020B0609020204030204" pitchFamily="49" charset="0"/>
              </a:rPr>
              <a:t>&lt;!DOCTYPE html&gt;</a:t>
            </a:r>
            <a:endParaRPr lang="ko-KR" altLang="ko-KR" sz="2000" kern="100" smtClean="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smtClean="0">
                <a:solidFill>
                  <a:srgbClr val="3366FF"/>
                </a:solidFill>
                <a:latin typeface="Consolas" panose="020B0609020204030204" pitchFamily="49" charset="0"/>
                <a:ea typeface="맑은 고딕" panose="020B0503020000020004" pitchFamily="50" charset="-127"/>
                <a:cs typeface="Consolas" panose="020B0609020204030204" pitchFamily="49" charset="0"/>
              </a:rPr>
              <a:t>&lt;html&gt;</a:t>
            </a:r>
            <a:endParaRPr lang="ko-KR" altLang="ko-KR" sz="2000" kern="100" smtClean="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&lt;head&gt;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&lt;meta </a:t>
            </a:r>
            <a:r>
              <a:rPr lang="en-US" altLang="ko-KR" sz="2000" kern="0" dirty="0">
                <a:solidFill>
                  <a:schemeClr val="accent6"/>
                </a:solidFill>
                <a:latin typeface="Consolas" panose="020B0609020204030204" pitchFamily="49" charset="0"/>
                <a:ea typeface="맑은 고딕" panose="020B0503020000020004" pitchFamily="50" charset="-127"/>
                <a:cs typeface="Consolas" panose="020B0609020204030204" pitchFamily="49" charset="0"/>
              </a:rPr>
              <a:t>charset</a:t>
            </a: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000" kern="0" dirty="0">
                <a:solidFill>
                  <a:schemeClr val="accent4"/>
                </a:solidFill>
                <a:latin typeface="Consolas" panose="020B0609020204030204" pitchFamily="49" charset="0"/>
                <a:ea typeface="맑은 고딕" panose="020B0503020000020004" pitchFamily="50" charset="-127"/>
                <a:cs typeface="Consolas" panose="020B0609020204030204" pitchFamily="49" charset="0"/>
              </a:rPr>
              <a:t>"UTF-8"</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&lt;title&gt;</a:t>
            </a: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Counte</a:t>
            </a:r>
            <a:r>
              <a:rPr lang="en-US" altLang="ko-KR" sz="2000" kern="0" dirty="0">
                <a:latin typeface="Consolas" panose="020B0609020204030204" pitchFamily="49" charset="0"/>
                <a:ea typeface="맑은 고딕" panose="020B0503020000020004" pitchFamily="50" charset="-127"/>
                <a:cs typeface="Consolas" panose="020B0609020204030204" pitchFamily="49" charset="0"/>
              </a:rPr>
              <a:t>r!</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&lt;/title&gt;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&lt;/head&gt;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&lt;body&gt;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 </a:t>
            </a:r>
            <a:r>
              <a:rPr lang="en-US" altLang="ko-KR" sz="2000" kern="0" dirty="0">
                <a:solidFill>
                  <a:schemeClr val="accent6"/>
                </a:solidFill>
                <a:latin typeface="Consolas" panose="020B0609020204030204" pitchFamily="49" charset="0"/>
                <a:ea typeface="맑은 고딕" panose="020B0503020000020004" pitchFamily="50" charset="-127"/>
                <a:cs typeface="Consolas" panose="020B0609020204030204" pitchFamily="49" charset="0"/>
              </a:rPr>
              <a:t>id</a:t>
            </a: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000" kern="0" dirty="0">
                <a:solidFill>
                  <a:schemeClr val="accent4"/>
                </a:solidFill>
                <a:latin typeface="Consolas" panose="020B0609020204030204" pitchFamily="49" charset="0"/>
                <a:ea typeface="맑은 고딕" panose="020B0503020000020004" pitchFamily="50" charset="-127"/>
                <a:cs typeface="Consolas" panose="020B0609020204030204" pitchFamily="49" charset="0"/>
              </a:rPr>
              <a:t>"example"</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Seconds Elapsed: 0</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&lt;/body&gt;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r>
              <a:rPr lang="en-US" altLang="ko-KR" sz="2000" kern="0" dirty="0">
                <a:solidFill>
                  <a:srgbClr val="3366FF"/>
                </a:solidFill>
                <a:latin typeface="Consolas" panose="020B0609020204030204" pitchFamily="49" charset="0"/>
                <a:cs typeface="Consolas" panose="020B0609020204030204" pitchFamily="49" charset="0"/>
              </a:rPr>
              <a:t>&lt;/html&gt;</a:t>
            </a:r>
            <a:endParaRPr lang="ko-KR" altLang="en-US" sz="2000">
              <a:solidFill>
                <a:srgbClr val="3366FF"/>
              </a:solidFill>
              <a:latin typeface="Consolas" panose="020B0609020204030204" pitchFamily="49" charset="0"/>
              <a:cs typeface="Consolas" panose="020B0609020204030204" pitchFamily="49" charset="0"/>
            </a:endParaRP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46" y="2845286"/>
            <a:ext cx="4448175" cy="1038225"/>
          </a:xfrm>
          <a:prstGeom prst="rect">
            <a:avLst/>
          </a:prstGeom>
        </p:spPr>
      </p:pic>
      <p:grpSp>
        <p:nvGrpSpPr>
          <p:cNvPr id="5" name="그룹 4"/>
          <p:cNvGrpSpPr/>
          <p:nvPr/>
        </p:nvGrpSpPr>
        <p:grpSpPr>
          <a:xfrm>
            <a:off x="10752000" y="0"/>
            <a:ext cx="1440000" cy="729834"/>
            <a:chOff x="10752000" y="0"/>
            <a:chExt cx="1440000" cy="729834"/>
          </a:xfrm>
        </p:grpSpPr>
        <p:sp>
          <p:nvSpPr>
            <p:cNvPr id="7" name="오각형 6"/>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9" name="Picture 28" descr="react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65029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Timer </a:t>
            </a:r>
            <a:r>
              <a:rPr lang="ko-KR" altLang="en-US" smtClean="0"/>
              <a:t>예제</a:t>
            </a:r>
            <a:endParaRPr lang="ko-KR" altLang="en-US"/>
          </a:p>
        </p:txBody>
      </p:sp>
      <p:sp>
        <p:nvSpPr>
          <p:cNvPr id="5" name="직사각형 4"/>
          <p:cNvSpPr/>
          <p:nvPr/>
        </p:nvSpPr>
        <p:spPr>
          <a:xfrm>
            <a:off x="423554" y="1412456"/>
            <a:ext cx="5098471" cy="3629327"/>
          </a:xfrm>
          <a:prstGeom prst="rect">
            <a:avLst/>
          </a:prstGeom>
        </p:spPr>
        <p:txBody>
          <a:bodyPr wrap="square">
            <a:spAutoFit/>
          </a:bodyPr>
          <a:lstStyle/>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&lt;!DOCTYPE html&gt;</a:t>
            </a:r>
            <a:endParaRPr lang="ko-KR" altLang="ko-KR" kern="10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&lt;html&gt;</a:t>
            </a:r>
            <a:endParaRPr lang="ko-KR" altLang="ko-KR" kern="10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&lt;head</a:t>
            </a: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&lt;meta charset</a:t>
            </a: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="UTF-8"</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&lt;title&gt;Counter!&lt;/title&gt;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&lt;/head&gt;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&lt;body&gt;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 </a:t>
            </a:r>
            <a:r>
              <a:rPr lang="en-US" altLang="ko-KR" kern="0" dirty="0">
                <a:solidFill>
                  <a:schemeClr val="accent6"/>
                </a:solidFill>
                <a:latin typeface="Consolas" panose="020B0609020204030204" pitchFamily="49" charset="0"/>
                <a:ea typeface="맑은 고딕" panose="020B0503020000020004" pitchFamily="50" charset="-127"/>
                <a:cs typeface="Consolas" panose="020B0609020204030204" pitchFamily="49" charset="0"/>
              </a:rPr>
              <a:t>id</a:t>
            </a: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r>
              <a:rPr lang="en-US" altLang="ko-KR" kern="0" dirty="0">
                <a:solidFill>
                  <a:schemeClr val="accent4"/>
                </a:solidFill>
                <a:latin typeface="Consolas" panose="020B0609020204030204" pitchFamily="49" charset="0"/>
                <a:ea typeface="맑은 고딕" panose="020B0503020000020004" pitchFamily="50" charset="-127"/>
                <a:cs typeface="Consolas" panose="020B0609020204030204" pitchFamily="49" charset="0"/>
              </a:rPr>
              <a:t>"example"</a:t>
            </a: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Seconds Elapsed: 0</a:t>
            </a: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endParaRPr lang="ko-KR" altLang="ko-KR"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endParaRPr lang="ko-KR" altLang="ko-KR"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&lt;/body&gt;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r>
              <a:rPr lang="en-US" altLang="ko-KR" kern="0" dirty="0">
                <a:solidFill>
                  <a:schemeClr val="bg1">
                    <a:lumMod val="75000"/>
                  </a:schemeClr>
                </a:solidFill>
                <a:latin typeface="Consolas" panose="020B0609020204030204" pitchFamily="49" charset="0"/>
                <a:cs typeface="Consolas" panose="020B0609020204030204" pitchFamily="49" charset="0"/>
              </a:rPr>
              <a:t>&lt;/html&gt;</a:t>
            </a:r>
            <a:endParaRPr lang="ko-KR" altLang="en-US">
              <a:solidFill>
                <a:schemeClr val="bg1">
                  <a:lumMod val="75000"/>
                </a:schemeClr>
              </a:solidFill>
              <a:latin typeface="Consolas" panose="020B0609020204030204" pitchFamily="49" charset="0"/>
              <a:cs typeface="Consolas" panose="020B0609020204030204" pitchFamily="49" charset="0"/>
            </a:endParaRPr>
          </a:p>
        </p:txBody>
      </p:sp>
      <p:grpSp>
        <p:nvGrpSpPr>
          <p:cNvPr id="7" name="그룹 6"/>
          <p:cNvGrpSpPr/>
          <p:nvPr/>
        </p:nvGrpSpPr>
        <p:grpSpPr>
          <a:xfrm>
            <a:off x="5144175" y="3542563"/>
            <a:ext cx="997528" cy="843148"/>
            <a:chOff x="5522026" y="2861954"/>
            <a:chExt cx="1116280" cy="843148"/>
          </a:xfrm>
        </p:grpSpPr>
        <p:sp>
          <p:nvSpPr>
            <p:cNvPr id="2" name="오른쪽 화살표 1"/>
            <p:cNvSpPr/>
            <p:nvPr/>
          </p:nvSpPr>
          <p:spPr bwMode="auto">
            <a:xfrm>
              <a:off x="5522026" y="2861954"/>
              <a:ext cx="1116280" cy="843148"/>
            </a:xfrm>
            <a:prstGeom prst="righ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6" name="TextBox 5"/>
            <p:cNvSpPr txBox="1"/>
            <p:nvPr/>
          </p:nvSpPr>
          <p:spPr>
            <a:xfrm>
              <a:off x="5798678" y="3098862"/>
              <a:ext cx="562975" cy="369332"/>
            </a:xfrm>
            <a:prstGeom prst="rect">
              <a:avLst/>
            </a:prstGeom>
            <a:noFill/>
          </p:spPr>
          <p:txBody>
            <a:bodyPr wrap="none" rtlCol="0">
              <a:spAutoFit/>
            </a:bodyPr>
            <a:lstStyle/>
            <a:p>
              <a:r>
                <a:rPr lang="en-US" altLang="ko-KR" dirty="0" smtClean="0">
                  <a:latin typeface="LG스마트체 SemiBold" panose="020B0600000101010101" pitchFamily="50" charset="-127"/>
                  <a:ea typeface="LG스마트체 SemiBold" panose="020B0600000101010101" pitchFamily="50" charset="-127"/>
                </a:rPr>
                <a:t>JSX</a:t>
              </a:r>
              <a:endParaRPr lang="ko-KR" altLang="en-US">
                <a:latin typeface="LG스마트체 SemiBold" panose="020B0600000101010101" pitchFamily="50" charset="-127"/>
                <a:ea typeface="LG스마트체 SemiBold" panose="020B0600000101010101" pitchFamily="50" charset="-127"/>
              </a:endParaRPr>
            </a:p>
          </p:txBody>
        </p:sp>
      </p:grpSp>
      <p:sp>
        <p:nvSpPr>
          <p:cNvPr id="8" name="직사각형 7"/>
          <p:cNvSpPr/>
          <p:nvPr/>
        </p:nvSpPr>
        <p:spPr>
          <a:xfrm>
            <a:off x="6139544" y="806814"/>
            <a:ext cx="5805724" cy="5471498"/>
          </a:xfrm>
          <a:prstGeom prst="rect">
            <a:avLst/>
          </a:prstGeom>
        </p:spPr>
        <p:txBody>
          <a:bodyPr wrap="square">
            <a:spAutoFit/>
          </a:bodyPr>
          <a:lstStyle/>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&lt;!DOCTYPE html&gt;</a:t>
            </a:r>
            <a:endParaRPr lang="ko-KR" altLang="ko-KR" kern="10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&lt;html&gt;</a:t>
            </a:r>
            <a:endParaRPr lang="ko-KR" altLang="ko-KR" kern="10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&lt;head&gt;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&lt;meta charset="UTF-8" /&gt;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&lt;title&gt;Counter!&lt;/title</a:t>
            </a: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&gt;</a:t>
            </a:r>
          </a:p>
          <a:p>
            <a:pPr latinLnBrk="0"/>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smtClean="0">
                <a:solidFill>
                  <a:srgbClr val="3366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3"/>
              </a:rPr>
              <a:t>/react.js</a:t>
            </a:r>
            <a:r>
              <a:rPr lang="en-US" altLang="ko-KR" u="sng" dirty="0">
                <a:solidFill>
                  <a:schemeClr val="accent4"/>
                </a:solidFill>
                <a:latin typeface="Consolas" panose="020B0609020204030204" pitchFamily="49" charset="0"/>
                <a:cs typeface="Consolas" panose="020B0609020204030204" pitchFamily="49" charset="0"/>
                <a:hlinkClick r:id="rId3"/>
              </a:rPr>
              <a:t>"</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4"/>
              </a:rPr>
              <a:t>/</a:t>
            </a:r>
            <a:r>
              <a:rPr lang="en-US" altLang="ko-KR" u="sng" dirty="0">
                <a:solidFill>
                  <a:schemeClr val="accent4"/>
                </a:solidFill>
                <a:latin typeface="Consolas" panose="020B0609020204030204" pitchFamily="49" charset="0"/>
                <a:cs typeface="Consolas" panose="020B0609020204030204" pitchFamily="49" charset="0"/>
                <a:hlinkClick r:id="rId4"/>
              </a:rPr>
              <a:t>react-dom.js"</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5"/>
              </a:rPr>
              <a:t>/</a:t>
            </a:r>
            <a:r>
              <a:rPr lang="en-US" altLang="ko-KR" u="sng" dirty="0">
                <a:latin typeface="Consolas" panose="020B0609020204030204" pitchFamily="49" charset="0"/>
                <a:cs typeface="Consolas" panose="020B0609020204030204" pitchFamily="49" charset="0"/>
                <a:hlinkClick r:id="rId5"/>
              </a:rPr>
              <a:t>browser.min.js"</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endParaRPr lang="ko-KR" altLang="ko-KR" kern="100" dirty="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&lt;/head&gt;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a:t>
            </a:r>
            <a:r>
              <a:rPr lang="en-US" altLang="ko-KR" dirty="0">
                <a:solidFill>
                  <a:schemeClr val="bg1">
                    <a:lumMod val="75000"/>
                  </a:schemeClr>
                </a:solidFill>
                <a:latin typeface="Consolas" panose="020B0609020204030204" pitchFamily="49" charset="0"/>
                <a:cs typeface="Consolas" panose="020B0609020204030204" pitchFamily="49" charset="0"/>
              </a:rPr>
              <a:t>&lt;</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body&gt;</a:t>
            </a:r>
            <a:endParaRPr lang="ko-KR" altLang="ko-KR" ker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&lt;div </a:t>
            </a:r>
            <a:r>
              <a:rPr lang="en-US" altLang="ko-KR" dirty="0">
                <a:solidFill>
                  <a:schemeClr val="accent6"/>
                </a:solidFill>
                <a:latin typeface="Consolas" panose="020B0609020204030204" pitchFamily="49" charset="0"/>
                <a:cs typeface="Consolas" panose="020B0609020204030204" pitchFamily="49" charset="0"/>
              </a:rPr>
              <a:t>id</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"example"</a:t>
            </a:r>
            <a:r>
              <a:rPr lang="en-US" altLang="ko-KR" dirty="0">
                <a:solidFill>
                  <a:srgbClr val="3366FF"/>
                </a:solidFill>
                <a:latin typeface="Consolas" panose="020B0609020204030204" pitchFamily="49" charset="0"/>
                <a:cs typeface="Consolas" panose="020B0609020204030204" pitchFamily="49" charset="0"/>
              </a:rPr>
              <a:t>&gt;&lt;/div&gt;</a:t>
            </a:r>
            <a:endParaRPr lang="ko-KR" altLang="ko-KR">
              <a:solidFill>
                <a:srgbClr val="3366FF"/>
              </a:solidFill>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a:t>
            </a:r>
            <a:r>
              <a:rPr lang="en-US" altLang="ko-KR" dirty="0">
                <a:latin typeface="Consolas" panose="020B0609020204030204" pitchFamily="49" charset="0"/>
                <a:cs typeface="Consolas" panose="020B0609020204030204" pitchFamily="49" charset="0"/>
              </a:rPr>
              <a:t> </a:t>
            </a:r>
            <a:r>
              <a:rPr lang="en-US" altLang="ko-KR" dirty="0">
                <a:solidFill>
                  <a:schemeClr val="accent6"/>
                </a:solidFill>
                <a:latin typeface="Consolas" panose="020B0609020204030204" pitchFamily="49" charset="0"/>
                <a:cs typeface="Consolas" panose="020B0609020204030204" pitchFamily="49" charset="0"/>
              </a:rPr>
              <a:t>type</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"text/babel"</a:t>
            </a:r>
            <a:r>
              <a:rPr lang="en-US" altLang="ko-KR" dirty="0">
                <a:solidFill>
                  <a:srgbClr val="3366FF"/>
                </a:solidFill>
                <a:latin typeface="Consolas" panose="020B0609020204030204" pitchFamily="49" charset="0"/>
                <a:cs typeface="Consolas" panose="020B0609020204030204" pitchFamily="49" charset="0"/>
              </a:rPr>
              <a:t>&gt;</a:t>
            </a:r>
            <a:endParaRPr lang="ko-KR" altLang="ko-KR">
              <a:solidFill>
                <a:srgbClr val="3366FF"/>
              </a:solidFill>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err="1">
                <a:latin typeface="Consolas" panose="020B0609020204030204" pitchFamily="49" charset="0"/>
                <a:cs typeface="Consolas" panose="020B0609020204030204" pitchFamily="49" charset="0"/>
              </a:rPr>
              <a:t>ReactDOM.render</a:t>
            </a:r>
            <a:r>
              <a:rPr lang="en-US" altLang="ko-KR" dirty="0">
                <a:latin typeface="Consolas" panose="020B0609020204030204" pitchFamily="49" charset="0"/>
                <a:cs typeface="Consolas" panose="020B0609020204030204" pitchFamily="49" charset="0"/>
              </a:rPr>
              <a:t>(</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&lt;div&gt;Seconds Elapsed: 0&lt;/div&gt;,</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err="1">
                <a:latin typeface="Consolas" panose="020B0609020204030204" pitchFamily="49" charset="0"/>
                <a:cs typeface="Consolas" panose="020B0609020204030204" pitchFamily="49" charset="0"/>
              </a:rPr>
              <a:t>document.getElementById</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'example'</a:t>
            </a:r>
            <a:r>
              <a:rPr lang="en-US" altLang="ko-KR" dirty="0">
                <a:latin typeface="Consolas" panose="020B0609020204030204" pitchFamily="49" charset="0"/>
                <a:cs typeface="Consolas" panose="020B0609020204030204" pitchFamily="49" charset="0"/>
              </a:rPr>
              <a:t>)</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&lt;/script&gt;</a:t>
            </a:r>
            <a:endParaRPr lang="ko-KR" altLang="ko-KR">
              <a:solidFill>
                <a:srgbClr val="3366FF"/>
              </a:solidFill>
              <a:latin typeface="Consolas" panose="020B0609020204030204" pitchFamily="49" charset="0"/>
              <a:cs typeface="Consolas" panose="020B0609020204030204" pitchFamily="49" charset="0"/>
            </a:endParaRPr>
          </a:p>
          <a:p>
            <a:r>
              <a:rPr lang="en-US" altLang="ko-KR" dirty="0">
                <a:solidFill>
                  <a:srgbClr val="3366FF"/>
                </a:solidFill>
                <a:latin typeface="Consolas" panose="020B0609020204030204" pitchFamily="49" charset="0"/>
                <a:cs typeface="Consolas" panose="020B0609020204030204" pitchFamily="49" charset="0"/>
              </a:rPr>
              <a:t>  </a:t>
            </a:r>
            <a:r>
              <a:rPr lang="en-US" altLang="ko-KR" dirty="0">
                <a:solidFill>
                  <a:schemeClr val="bg1">
                    <a:lumMod val="75000"/>
                  </a:schemeClr>
                </a:solidFill>
                <a:latin typeface="Consolas" panose="020B0609020204030204" pitchFamily="49" charset="0"/>
                <a:cs typeface="Consolas" panose="020B0609020204030204" pitchFamily="49" charset="0"/>
              </a:rPr>
              <a:t>&lt;/body</a:t>
            </a:r>
            <a:r>
              <a:rPr lang="en-US" altLang="ko-KR" dirty="0" smtClean="0">
                <a:solidFill>
                  <a:schemeClr val="bg1">
                    <a:lumMod val="75000"/>
                  </a:schemeClr>
                </a:solidFill>
                <a:latin typeface="Consolas" panose="020B0609020204030204" pitchFamily="49" charset="0"/>
                <a:cs typeface="Consolas" panose="020B0609020204030204" pitchFamily="49" charset="0"/>
              </a:rPr>
              <a:t>&gt;</a:t>
            </a:r>
          </a:p>
          <a:p>
            <a:r>
              <a:rPr lang="en-US" altLang="ko-KR" kern="0" dirty="0" smtClean="0">
                <a:solidFill>
                  <a:schemeClr val="bg1">
                    <a:lumMod val="75000"/>
                  </a:schemeClr>
                </a:solidFill>
                <a:latin typeface="Consolas" panose="020B0609020204030204" pitchFamily="49" charset="0"/>
                <a:cs typeface="Consolas" panose="020B0609020204030204" pitchFamily="49" charset="0"/>
              </a:rPr>
              <a:t>&lt;/</a:t>
            </a:r>
            <a:r>
              <a:rPr lang="en-US" altLang="ko-KR" kern="0" dirty="0">
                <a:solidFill>
                  <a:schemeClr val="bg1">
                    <a:lumMod val="75000"/>
                  </a:schemeClr>
                </a:solidFill>
                <a:latin typeface="Consolas" panose="020B0609020204030204" pitchFamily="49" charset="0"/>
                <a:cs typeface="Consolas" panose="020B0609020204030204" pitchFamily="49" charset="0"/>
              </a:rPr>
              <a:t>html&gt;</a:t>
            </a:r>
            <a:endParaRPr lang="ko-KR" altLang="en-US">
              <a:solidFill>
                <a:schemeClr val="bg1">
                  <a:lumMod val="75000"/>
                </a:schemeClr>
              </a:solidFill>
              <a:latin typeface="Consolas" panose="020B0609020204030204" pitchFamily="49" charset="0"/>
              <a:cs typeface="Consolas" panose="020B0609020204030204" pitchFamily="49" charset="0"/>
            </a:endParaRPr>
          </a:p>
        </p:txBody>
      </p:sp>
      <p:grpSp>
        <p:nvGrpSpPr>
          <p:cNvPr id="9" name="그룹 8"/>
          <p:cNvGrpSpPr/>
          <p:nvPr/>
        </p:nvGrpSpPr>
        <p:grpSpPr>
          <a:xfrm>
            <a:off x="10752000" y="0"/>
            <a:ext cx="1440000" cy="729834"/>
            <a:chOff x="10752000" y="0"/>
            <a:chExt cx="1440000" cy="729834"/>
          </a:xfrm>
        </p:grpSpPr>
        <p:sp>
          <p:nvSpPr>
            <p:cNvPr id="10" name="오각형 9"/>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1" name="Picture 28" descr="react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72360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React </a:t>
            </a:r>
            <a:r>
              <a:rPr lang="ko-KR" altLang="en-US" smtClean="0"/>
              <a:t>특징</a:t>
            </a:r>
            <a:endParaRPr lang="ko-KR" altLang="en-US"/>
          </a:p>
        </p:txBody>
      </p:sp>
      <p:pic>
        <p:nvPicPr>
          <p:cNvPr id="4" name="그림 3"/>
          <p:cNvPicPr/>
          <p:nvPr/>
        </p:nvPicPr>
        <p:blipFill>
          <a:blip r:embed="rId3"/>
          <a:stretch>
            <a:fillRect/>
          </a:stretch>
        </p:blipFill>
        <p:spPr>
          <a:xfrm>
            <a:off x="581170" y="1370475"/>
            <a:ext cx="10956453" cy="2721840"/>
          </a:xfrm>
          <a:prstGeom prst="rect">
            <a:avLst/>
          </a:prstGeom>
        </p:spPr>
      </p:pic>
      <p:sp>
        <p:nvSpPr>
          <p:cNvPr id="2" name="직사각형 1"/>
          <p:cNvSpPr/>
          <p:nvPr/>
        </p:nvSpPr>
        <p:spPr bwMode="auto">
          <a:xfrm>
            <a:off x="581170" y="1370475"/>
            <a:ext cx="3661046" cy="2721840"/>
          </a:xfrm>
          <a:prstGeom prst="rect">
            <a:avLst/>
          </a:prstGeom>
          <a:solidFill>
            <a:srgbClr val="CC0066">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807426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Timer </a:t>
            </a:r>
            <a:r>
              <a:rPr lang="ko-KR" altLang="en-US" smtClean="0"/>
              <a:t>예제</a:t>
            </a:r>
            <a:endParaRPr lang="ko-KR" altLang="en-US"/>
          </a:p>
        </p:txBody>
      </p:sp>
      <p:sp>
        <p:nvSpPr>
          <p:cNvPr id="8" name="직사각형 7"/>
          <p:cNvSpPr/>
          <p:nvPr/>
        </p:nvSpPr>
        <p:spPr>
          <a:xfrm>
            <a:off x="286095" y="884306"/>
            <a:ext cx="5805724" cy="5471498"/>
          </a:xfrm>
          <a:prstGeom prst="rect">
            <a:avLst/>
          </a:prstGeom>
        </p:spPr>
        <p:txBody>
          <a:bodyPr wrap="square">
            <a:spAutoFit/>
          </a:bodyPr>
          <a:lstStyle/>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&lt;!DOCTYPE html&gt;</a:t>
            </a:r>
            <a:endParaRPr lang="ko-KR" altLang="ko-KR" kern="10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&lt;html&gt;</a:t>
            </a:r>
            <a:endParaRPr lang="ko-KR" altLang="ko-KR" kern="10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&lt;head&gt;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&lt;meta charset="UTF-8" /&gt;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&lt;title&gt;Counter!&lt;/title</a:t>
            </a: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&gt;</a:t>
            </a:r>
          </a:p>
          <a:p>
            <a:pPr latinLnBrk="0"/>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smtClean="0">
                <a:solidFill>
                  <a:srgbClr val="3366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3"/>
              </a:rPr>
              <a:t>/react.js</a:t>
            </a:r>
            <a:r>
              <a:rPr lang="en-US" altLang="ko-KR" u="sng" dirty="0">
                <a:solidFill>
                  <a:schemeClr val="accent4"/>
                </a:solidFill>
                <a:latin typeface="Consolas" panose="020B0609020204030204" pitchFamily="49" charset="0"/>
                <a:cs typeface="Consolas" panose="020B0609020204030204" pitchFamily="49" charset="0"/>
                <a:hlinkClick r:id="rId3"/>
              </a:rPr>
              <a:t>"</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4"/>
              </a:rPr>
              <a:t>/</a:t>
            </a:r>
            <a:r>
              <a:rPr lang="en-US" altLang="ko-KR" u="sng" dirty="0">
                <a:solidFill>
                  <a:schemeClr val="accent4"/>
                </a:solidFill>
                <a:latin typeface="Consolas" panose="020B0609020204030204" pitchFamily="49" charset="0"/>
                <a:cs typeface="Consolas" panose="020B0609020204030204" pitchFamily="49" charset="0"/>
                <a:hlinkClick r:id="rId4"/>
              </a:rPr>
              <a:t>react-dom.js"</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5"/>
              </a:rPr>
              <a:t>/</a:t>
            </a:r>
            <a:r>
              <a:rPr lang="en-US" altLang="ko-KR" u="sng" dirty="0">
                <a:latin typeface="Consolas" panose="020B0609020204030204" pitchFamily="49" charset="0"/>
                <a:cs typeface="Consolas" panose="020B0609020204030204" pitchFamily="49" charset="0"/>
                <a:hlinkClick r:id="rId5"/>
              </a:rPr>
              <a:t>browser.min.js"</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endParaRPr lang="ko-KR" altLang="ko-KR" kern="100" dirty="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&lt;/head&gt;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a:t>
            </a:r>
            <a:r>
              <a:rPr lang="en-US" altLang="ko-KR" dirty="0">
                <a:solidFill>
                  <a:schemeClr val="bg1">
                    <a:lumMod val="75000"/>
                  </a:schemeClr>
                </a:solidFill>
                <a:latin typeface="Consolas" panose="020B0609020204030204" pitchFamily="49" charset="0"/>
                <a:cs typeface="Consolas" panose="020B0609020204030204" pitchFamily="49" charset="0"/>
              </a:rPr>
              <a:t>&lt;</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body&gt;</a:t>
            </a:r>
            <a:endParaRPr lang="ko-KR" altLang="ko-KR" ker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&lt;div </a:t>
            </a:r>
            <a:r>
              <a:rPr lang="en-US" altLang="ko-KR" dirty="0">
                <a:solidFill>
                  <a:schemeClr val="accent6"/>
                </a:solidFill>
                <a:latin typeface="Consolas" panose="020B0609020204030204" pitchFamily="49" charset="0"/>
                <a:cs typeface="Consolas" panose="020B0609020204030204" pitchFamily="49" charset="0"/>
              </a:rPr>
              <a:t>id</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"example"</a:t>
            </a:r>
            <a:r>
              <a:rPr lang="en-US" altLang="ko-KR" dirty="0">
                <a:solidFill>
                  <a:srgbClr val="3366FF"/>
                </a:solidFill>
                <a:latin typeface="Consolas" panose="020B0609020204030204" pitchFamily="49" charset="0"/>
                <a:cs typeface="Consolas" panose="020B0609020204030204" pitchFamily="49" charset="0"/>
              </a:rPr>
              <a:t>&gt;&lt;/div&gt;</a:t>
            </a:r>
            <a:endParaRPr lang="ko-KR" altLang="ko-KR">
              <a:solidFill>
                <a:srgbClr val="3366FF"/>
              </a:solidFill>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a:t>
            </a:r>
            <a:r>
              <a:rPr lang="en-US" altLang="ko-KR" dirty="0">
                <a:latin typeface="Consolas" panose="020B0609020204030204" pitchFamily="49" charset="0"/>
                <a:cs typeface="Consolas" panose="020B0609020204030204" pitchFamily="49" charset="0"/>
              </a:rPr>
              <a:t> </a:t>
            </a:r>
            <a:r>
              <a:rPr lang="en-US" altLang="ko-KR" dirty="0">
                <a:solidFill>
                  <a:schemeClr val="accent6"/>
                </a:solidFill>
                <a:latin typeface="Consolas" panose="020B0609020204030204" pitchFamily="49" charset="0"/>
                <a:cs typeface="Consolas" panose="020B0609020204030204" pitchFamily="49" charset="0"/>
              </a:rPr>
              <a:t>type</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"text/babel"</a:t>
            </a:r>
            <a:r>
              <a:rPr lang="en-US" altLang="ko-KR" dirty="0">
                <a:solidFill>
                  <a:srgbClr val="3366FF"/>
                </a:solidFill>
                <a:latin typeface="Consolas" panose="020B0609020204030204" pitchFamily="49" charset="0"/>
                <a:cs typeface="Consolas" panose="020B0609020204030204" pitchFamily="49" charset="0"/>
              </a:rPr>
              <a:t>&gt;</a:t>
            </a:r>
            <a:endParaRPr lang="ko-KR" altLang="ko-KR">
              <a:solidFill>
                <a:srgbClr val="3366FF"/>
              </a:solidFill>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err="1">
                <a:latin typeface="Consolas" panose="020B0609020204030204" pitchFamily="49" charset="0"/>
                <a:cs typeface="Consolas" panose="020B0609020204030204" pitchFamily="49" charset="0"/>
              </a:rPr>
              <a:t>ReactDOM.render</a:t>
            </a:r>
            <a:r>
              <a:rPr lang="en-US" altLang="ko-KR" dirty="0">
                <a:latin typeface="Consolas" panose="020B0609020204030204" pitchFamily="49" charset="0"/>
                <a:cs typeface="Consolas" panose="020B0609020204030204" pitchFamily="49" charset="0"/>
              </a:rPr>
              <a:t>(</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&lt;div&gt;Seconds Elapsed: 0&lt;/div&gt;,</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err="1">
                <a:latin typeface="Consolas" panose="020B0609020204030204" pitchFamily="49" charset="0"/>
                <a:cs typeface="Consolas" panose="020B0609020204030204" pitchFamily="49" charset="0"/>
              </a:rPr>
              <a:t>document.getElementById</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'example'</a:t>
            </a:r>
            <a:r>
              <a:rPr lang="en-US" altLang="ko-KR" dirty="0">
                <a:latin typeface="Consolas" panose="020B0609020204030204" pitchFamily="49" charset="0"/>
                <a:cs typeface="Consolas" panose="020B0609020204030204" pitchFamily="49" charset="0"/>
              </a:rPr>
              <a:t>)</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&lt;/script&gt;</a:t>
            </a:r>
            <a:endParaRPr lang="ko-KR" altLang="ko-KR">
              <a:solidFill>
                <a:srgbClr val="3366FF"/>
              </a:solidFill>
              <a:latin typeface="Consolas" panose="020B0609020204030204" pitchFamily="49" charset="0"/>
              <a:cs typeface="Consolas" panose="020B0609020204030204" pitchFamily="49" charset="0"/>
            </a:endParaRPr>
          </a:p>
          <a:p>
            <a:r>
              <a:rPr lang="en-US" altLang="ko-KR" dirty="0">
                <a:solidFill>
                  <a:srgbClr val="3366FF"/>
                </a:solidFill>
                <a:latin typeface="Consolas" panose="020B0609020204030204" pitchFamily="49" charset="0"/>
                <a:cs typeface="Consolas" panose="020B0609020204030204" pitchFamily="49" charset="0"/>
              </a:rPr>
              <a:t>  </a:t>
            </a:r>
            <a:r>
              <a:rPr lang="en-US" altLang="ko-KR" dirty="0">
                <a:solidFill>
                  <a:schemeClr val="bg1">
                    <a:lumMod val="75000"/>
                  </a:schemeClr>
                </a:solidFill>
                <a:latin typeface="Consolas" panose="020B0609020204030204" pitchFamily="49" charset="0"/>
                <a:cs typeface="Consolas" panose="020B0609020204030204" pitchFamily="49" charset="0"/>
              </a:rPr>
              <a:t>&lt;/body</a:t>
            </a:r>
            <a:r>
              <a:rPr lang="en-US" altLang="ko-KR" dirty="0" smtClean="0">
                <a:solidFill>
                  <a:schemeClr val="bg1">
                    <a:lumMod val="75000"/>
                  </a:schemeClr>
                </a:solidFill>
                <a:latin typeface="Consolas" panose="020B0609020204030204" pitchFamily="49" charset="0"/>
                <a:cs typeface="Consolas" panose="020B0609020204030204" pitchFamily="49" charset="0"/>
              </a:rPr>
              <a:t>&gt;</a:t>
            </a:r>
          </a:p>
          <a:p>
            <a:r>
              <a:rPr lang="en-US" altLang="ko-KR" kern="0" dirty="0" smtClean="0">
                <a:solidFill>
                  <a:schemeClr val="bg1">
                    <a:lumMod val="75000"/>
                  </a:schemeClr>
                </a:solidFill>
                <a:latin typeface="Consolas" panose="020B0609020204030204" pitchFamily="49" charset="0"/>
                <a:cs typeface="Consolas" panose="020B0609020204030204" pitchFamily="49" charset="0"/>
              </a:rPr>
              <a:t>&lt;/</a:t>
            </a:r>
            <a:r>
              <a:rPr lang="en-US" altLang="ko-KR" kern="0" dirty="0">
                <a:solidFill>
                  <a:schemeClr val="bg1">
                    <a:lumMod val="75000"/>
                  </a:schemeClr>
                </a:solidFill>
                <a:latin typeface="Consolas" panose="020B0609020204030204" pitchFamily="49" charset="0"/>
                <a:cs typeface="Consolas" panose="020B0609020204030204" pitchFamily="49" charset="0"/>
              </a:rPr>
              <a:t>html&gt;</a:t>
            </a:r>
            <a:endParaRPr lang="ko-KR" altLang="en-US">
              <a:solidFill>
                <a:schemeClr val="bg1">
                  <a:lumMod val="75000"/>
                </a:schemeClr>
              </a:solidFill>
              <a:latin typeface="Consolas" panose="020B0609020204030204" pitchFamily="49" charset="0"/>
              <a:cs typeface="Consolas" panose="020B0609020204030204" pitchFamily="49" charset="0"/>
            </a:endParaRPr>
          </a:p>
        </p:txBody>
      </p:sp>
      <p:sp>
        <p:nvSpPr>
          <p:cNvPr id="4" name="직사각형 3"/>
          <p:cNvSpPr/>
          <p:nvPr/>
        </p:nvSpPr>
        <p:spPr>
          <a:xfrm>
            <a:off x="6488624" y="2091774"/>
            <a:ext cx="4887132" cy="3532505"/>
          </a:xfrm>
          <a:prstGeom prst="rect">
            <a:avLst/>
          </a:prstGeom>
        </p:spPr>
        <p:txBody>
          <a:bodyPr wrap="square">
            <a:spAutoFit/>
          </a:bodyPr>
          <a:lstStyle/>
          <a:p>
            <a:pPr latinLnBrk="0">
              <a:lnSpc>
                <a:spcPct val="107000"/>
              </a:lnSpc>
            </a:pPr>
            <a:r>
              <a:rPr lang="en-US" altLang="ko-KR"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var</a:t>
            </a: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Timer = </a:t>
            </a:r>
            <a:r>
              <a:rPr lang="en-US" altLang="ko-KR"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React.createClass</a:t>
            </a: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render: function() {</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return (</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&lt;div&gt;Seconds Elapsed: 0&lt;/div&gt;</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r>
              <a:rPr lang="en-US" altLang="ko-KR" kern="0" dirty="0" smtClean="0">
                <a:solidFill>
                  <a:srgbClr val="333333"/>
                </a:solidFill>
                <a:latin typeface="Consolas" panose="020B0609020204030204" pitchFamily="49" charset="0"/>
                <a:cs typeface="Consolas" panose="020B0609020204030204" pitchFamily="49" charset="0"/>
              </a:rPr>
              <a:t>});</a:t>
            </a:r>
          </a:p>
          <a:p>
            <a:endParaRPr lang="en-US" altLang="ko-KR" kern="0" dirty="0">
              <a:solidFill>
                <a:srgbClr val="333333"/>
              </a:solidFill>
              <a:latin typeface="Consolas" panose="020B0609020204030204" pitchFamily="49" charset="0"/>
              <a:cs typeface="Consolas" panose="020B0609020204030204" pitchFamily="49" charset="0"/>
            </a:endParaRPr>
          </a:p>
          <a:p>
            <a:pPr latinLnBrk="0"/>
            <a:r>
              <a:rPr lang="en-US" altLang="ko-KR" dirty="0" err="1"/>
              <a:t>ReactDOM.render</a:t>
            </a:r>
            <a:r>
              <a:rPr lang="en-US" altLang="ko-KR" dirty="0"/>
              <a:t>(</a:t>
            </a:r>
            <a:endParaRPr lang="ko-KR" altLang="ko-KR"/>
          </a:p>
          <a:p>
            <a:pPr latinLnBrk="0"/>
            <a:r>
              <a:rPr lang="en-US" altLang="ko-KR" dirty="0"/>
              <a:t>  &lt;Timer /&gt;,</a:t>
            </a:r>
            <a:endParaRPr lang="ko-KR" altLang="ko-KR"/>
          </a:p>
          <a:p>
            <a:pPr latinLnBrk="0"/>
            <a:r>
              <a:rPr lang="en-US" altLang="ko-KR" dirty="0"/>
              <a:t>  </a:t>
            </a:r>
            <a:r>
              <a:rPr lang="en-US" altLang="ko-KR" dirty="0" err="1"/>
              <a:t>document.getElementById</a:t>
            </a:r>
            <a:r>
              <a:rPr lang="en-US" altLang="ko-KR" dirty="0"/>
              <a:t>('example')</a:t>
            </a:r>
            <a:endParaRPr lang="ko-KR" altLang="ko-KR"/>
          </a:p>
          <a:p>
            <a:r>
              <a:rPr lang="en-US" altLang="ko-KR" dirty="0"/>
              <a:t>);</a:t>
            </a:r>
            <a:endParaRPr lang="ko-KR" altLang="en-US">
              <a:latin typeface="Consolas" panose="020B0609020204030204" pitchFamily="49" charset="0"/>
              <a:cs typeface="Consolas" panose="020B0609020204030204" pitchFamily="49" charset="0"/>
            </a:endParaRPr>
          </a:p>
        </p:txBody>
      </p:sp>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00648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React </a:t>
            </a:r>
            <a:r>
              <a:rPr lang="ko-KR" altLang="en-US" smtClean="0"/>
              <a:t>특징</a:t>
            </a:r>
            <a:endParaRPr lang="ko-KR" altLang="en-US"/>
          </a:p>
        </p:txBody>
      </p:sp>
      <p:pic>
        <p:nvPicPr>
          <p:cNvPr id="4" name="그림 3"/>
          <p:cNvPicPr/>
          <p:nvPr/>
        </p:nvPicPr>
        <p:blipFill>
          <a:blip r:embed="rId3"/>
          <a:stretch>
            <a:fillRect/>
          </a:stretch>
        </p:blipFill>
        <p:spPr>
          <a:xfrm>
            <a:off x="581170" y="1370475"/>
            <a:ext cx="10956453" cy="2721840"/>
          </a:xfrm>
          <a:prstGeom prst="rect">
            <a:avLst/>
          </a:prstGeom>
        </p:spPr>
      </p:pic>
      <p:pic>
        <p:nvPicPr>
          <p:cNvPr id="5" name="그림 4"/>
          <p:cNvPicPr>
            <a:picLocks noChangeAspect="1"/>
          </p:cNvPicPr>
          <p:nvPr/>
        </p:nvPicPr>
        <p:blipFill>
          <a:blip r:embed="rId4"/>
          <a:stretch>
            <a:fillRect/>
          </a:stretch>
        </p:blipFill>
        <p:spPr>
          <a:xfrm>
            <a:off x="4225905" y="1370475"/>
            <a:ext cx="3664014" cy="2719052"/>
          </a:xfrm>
          <a:prstGeom prst="rect">
            <a:avLst/>
          </a:prstGeom>
        </p:spPr>
      </p:pic>
      <p:grpSp>
        <p:nvGrpSpPr>
          <p:cNvPr id="6" name="그룹 5"/>
          <p:cNvGrpSpPr/>
          <p:nvPr/>
        </p:nvGrpSpPr>
        <p:grpSpPr>
          <a:xfrm>
            <a:off x="10752000" y="0"/>
            <a:ext cx="1440000" cy="729834"/>
            <a:chOff x="10752000" y="0"/>
            <a:chExt cx="1440000" cy="729834"/>
          </a:xfrm>
        </p:grpSpPr>
        <p:sp>
          <p:nvSpPr>
            <p:cNvPr id="7" name="오각형 6"/>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8" name="Picture 28" descr="react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34910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Timer </a:t>
            </a:r>
            <a:r>
              <a:rPr lang="ko-KR" altLang="en-US" smtClean="0"/>
              <a:t>예제</a:t>
            </a:r>
            <a:endParaRPr lang="ko-KR" altLang="en-US"/>
          </a:p>
        </p:txBody>
      </p:sp>
      <p:sp>
        <p:nvSpPr>
          <p:cNvPr id="8" name="직사각형 7"/>
          <p:cNvSpPr/>
          <p:nvPr/>
        </p:nvSpPr>
        <p:spPr>
          <a:xfrm>
            <a:off x="286095" y="884306"/>
            <a:ext cx="5805724" cy="5471498"/>
          </a:xfrm>
          <a:prstGeom prst="rect">
            <a:avLst/>
          </a:prstGeom>
        </p:spPr>
        <p:txBody>
          <a:bodyPr wrap="square">
            <a:spAutoFit/>
          </a:bodyPr>
          <a:lstStyle/>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&lt;!DOCTYPE html&gt;</a:t>
            </a:r>
            <a:endParaRPr lang="ko-KR" altLang="ko-KR" kern="10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&lt;html&gt;</a:t>
            </a:r>
            <a:endParaRPr lang="ko-KR" altLang="ko-KR" kern="10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&lt;head&gt;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&lt;meta charset="UTF-8" /&gt;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&lt;title&gt;Counter!&lt;/title</a:t>
            </a: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&gt;</a:t>
            </a:r>
          </a:p>
          <a:p>
            <a:pPr latinLnBrk="0"/>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smtClean="0">
                <a:solidFill>
                  <a:srgbClr val="3366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3"/>
              </a:rPr>
              <a:t>/react.js</a:t>
            </a:r>
            <a:r>
              <a:rPr lang="en-US" altLang="ko-KR" u="sng" dirty="0">
                <a:solidFill>
                  <a:schemeClr val="accent4"/>
                </a:solidFill>
                <a:latin typeface="Consolas" panose="020B0609020204030204" pitchFamily="49" charset="0"/>
                <a:cs typeface="Consolas" panose="020B0609020204030204" pitchFamily="49" charset="0"/>
                <a:hlinkClick r:id="rId3"/>
              </a:rPr>
              <a:t>"</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4"/>
              </a:rPr>
              <a:t>/</a:t>
            </a:r>
            <a:r>
              <a:rPr lang="en-US" altLang="ko-KR" u="sng" dirty="0">
                <a:solidFill>
                  <a:schemeClr val="accent4"/>
                </a:solidFill>
                <a:latin typeface="Consolas" panose="020B0609020204030204" pitchFamily="49" charset="0"/>
                <a:cs typeface="Consolas" panose="020B0609020204030204" pitchFamily="49" charset="0"/>
                <a:hlinkClick r:id="rId4"/>
              </a:rPr>
              <a:t>react-dom.js"</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5"/>
              </a:rPr>
              <a:t>/</a:t>
            </a:r>
            <a:r>
              <a:rPr lang="en-US" altLang="ko-KR" u="sng" dirty="0">
                <a:latin typeface="Consolas" panose="020B0609020204030204" pitchFamily="49" charset="0"/>
                <a:cs typeface="Consolas" panose="020B0609020204030204" pitchFamily="49" charset="0"/>
                <a:hlinkClick r:id="rId5"/>
              </a:rPr>
              <a:t>browser.min.js"</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endParaRPr lang="ko-KR" altLang="ko-KR" kern="100" dirty="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&lt;/head&gt;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a:t>
            </a:r>
            <a:r>
              <a:rPr lang="en-US" altLang="ko-KR" dirty="0">
                <a:solidFill>
                  <a:schemeClr val="bg1">
                    <a:lumMod val="75000"/>
                  </a:schemeClr>
                </a:solidFill>
                <a:latin typeface="Consolas" panose="020B0609020204030204" pitchFamily="49" charset="0"/>
                <a:cs typeface="Consolas" panose="020B0609020204030204" pitchFamily="49" charset="0"/>
              </a:rPr>
              <a:t>&lt;</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body&gt;</a:t>
            </a:r>
            <a:endParaRPr lang="ko-KR" altLang="ko-KR" ker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&lt;div </a:t>
            </a:r>
            <a:r>
              <a:rPr lang="en-US" altLang="ko-KR" dirty="0">
                <a:solidFill>
                  <a:schemeClr val="accent6"/>
                </a:solidFill>
                <a:latin typeface="Consolas" panose="020B0609020204030204" pitchFamily="49" charset="0"/>
                <a:cs typeface="Consolas" panose="020B0609020204030204" pitchFamily="49" charset="0"/>
              </a:rPr>
              <a:t>id</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"example"</a:t>
            </a:r>
            <a:r>
              <a:rPr lang="en-US" altLang="ko-KR" dirty="0">
                <a:solidFill>
                  <a:srgbClr val="3366FF"/>
                </a:solidFill>
                <a:latin typeface="Consolas" panose="020B0609020204030204" pitchFamily="49" charset="0"/>
                <a:cs typeface="Consolas" panose="020B0609020204030204" pitchFamily="49" charset="0"/>
              </a:rPr>
              <a:t>&gt;&lt;/div&gt;</a:t>
            </a:r>
            <a:endParaRPr lang="ko-KR" altLang="ko-KR">
              <a:solidFill>
                <a:srgbClr val="3366FF"/>
              </a:solidFill>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a:t>
            </a:r>
            <a:r>
              <a:rPr lang="en-US" altLang="ko-KR" dirty="0">
                <a:latin typeface="Consolas" panose="020B0609020204030204" pitchFamily="49" charset="0"/>
                <a:cs typeface="Consolas" panose="020B0609020204030204" pitchFamily="49" charset="0"/>
              </a:rPr>
              <a:t> </a:t>
            </a:r>
            <a:r>
              <a:rPr lang="en-US" altLang="ko-KR" dirty="0">
                <a:solidFill>
                  <a:schemeClr val="accent6"/>
                </a:solidFill>
                <a:latin typeface="Consolas" panose="020B0609020204030204" pitchFamily="49" charset="0"/>
                <a:cs typeface="Consolas" panose="020B0609020204030204" pitchFamily="49" charset="0"/>
              </a:rPr>
              <a:t>type</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"text/babel"</a:t>
            </a:r>
            <a:r>
              <a:rPr lang="en-US" altLang="ko-KR" dirty="0">
                <a:solidFill>
                  <a:srgbClr val="3366FF"/>
                </a:solidFill>
                <a:latin typeface="Consolas" panose="020B0609020204030204" pitchFamily="49" charset="0"/>
                <a:cs typeface="Consolas" panose="020B0609020204030204" pitchFamily="49" charset="0"/>
              </a:rPr>
              <a:t>&gt;</a:t>
            </a:r>
            <a:endParaRPr lang="ko-KR" altLang="ko-KR">
              <a:solidFill>
                <a:srgbClr val="3366FF"/>
              </a:solidFill>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err="1">
                <a:latin typeface="Consolas" panose="020B0609020204030204" pitchFamily="49" charset="0"/>
                <a:cs typeface="Consolas" panose="020B0609020204030204" pitchFamily="49" charset="0"/>
              </a:rPr>
              <a:t>ReactDOM.render</a:t>
            </a:r>
            <a:r>
              <a:rPr lang="en-US" altLang="ko-KR" dirty="0">
                <a:latin typeface="Consolas" panose="020B0609020204030204" pitchFamily="49" charset="0"/>
                <a:cs typeface="Consolas" panose="020B0609020204030204" pitchFamily="49" charset="0"/>
              </a:rPr>
              <a:t>(</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&lt;div&gt;Seconds Elapsed: 0&lt;/div&gt;,</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err="1">
                <a:latin typeface="Consolas" panose="020B0609020204030204" pitchFamily="49" charset="0"/>
                <a:cs typeface="Consolas" panose="020B0609020204030204" pitchFamily="49" charset="0"/>
              </a:rPr>
              <a:t>document.getElementById</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'example'</a:t>
            </a:r>
            <a:r>
              <a:rPr lang="en-US" altLang="ko-KR" dirty="0">
                <a:latin typeface="Consolas" panose="020B0609020204030204" pitchFamily="49" charset="0"/>
                <a:cs typeface="Consolas" panose="020B0609020204030204" pitchFamily="49" charset="0"/>
              </a:rPr>
              <a:t>)</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endParaRPr lang="ko-KR" altLang="ko-KR">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&lt;/script&gt;</a:t>
            </a:r>
            <a:endParaRPr lang="ko-KR" altLang="ko-KR">
              <a:solidFill>
                <a:srgbClr val="3366FF"/>
              </a:solidFill>
              <a:latin typeface="Consolas" panose="020B0609020204030204" pitchFamily="49" charset="0"/>
              <a:cs typeface="Consolas" panose="020B0609020204030204" pitchFamily="49" charset="0"/>
            </a:endParaRPr>
          </a:p>
          <a:p>
            <a:r>
              <a:rPr lang="en-US" altLang="ko-KR" dirty="0">
                <a:solidFill>
                  <a:srgbClr val="3366FF"/>
                </a:solidFill>
                <a:latin typeface="Consolas" panose="020B0609020204030204" pitchFamily="49" charset="0"/>
                <a:cs typeface="Consolas" panose="020B0609020204030204" pitchFamily="49" charset="0"/>
              </a:rPr>
              <a:t>  </a:t>
            </a:r>
            <a:r>
              <a:rPr lang="en-US" altLang="ko-KR" dirty="0">
                <a:solidFill>
                  <a:schemeClr val="bg1">
                    <a:lumMod val="75000"/>
                  </a:schemeClr>
                </a:solidFill>
                <a:latin typeface="Consolas" panose="020B0609020204030204" pitchFamily="49" charset="0"/>
                <a:cs typeface="Consolas" panose="020B0609020204030204" pitchFamily="49" charset="0"/>
              </a:rPr>
              <a:t>&lt;/body</a:t>
            </a:r>
            <a:r>
              <a:rPr lang="en-US" altLang="ko-KR" dirty="0" smtClean="0">
                <a:solidFill>
                  <a:schemeClr val="bg1">
                    <a:lumMod val="75000"/>
                  </a:schemeClr>
                </a:solidFill>
                <a:latin typeface="Consolas" panose="020B0609020204030204" pitchFamily="49" charset="0"/>
                <a:cs typeface="Consolas" panose="020B0609020204030204" pitchFamily="49" charset="0"/>
              </a:rPr>
              <a:t>&gt;</a:t>
            </a:r>
          </a:p>
          <a:p>
            <a:r>
              <a:rPr lang="en-US" altLang="ko-KR" kern="0" dirty="0" smtClean="0">
                <a:solidFill>
                  <a:schemeClr val="bg1">
                    <a:lumMod val="75000"/>
                  </a:schemeClr>
                </a:solidFill>
                <a:latin typeface="Consolas" panose="020B0609020204030204" pitchFamily="49" charset="0"/>
                <a:cs typeface="Consolas" panose="020B0609020204030204" pitchFamily="49" charset="0"/>
              </a:rPr>
              <a:t>&lt;/</a:t>
            </a:r>
            <a:r>
              <a:rPr lang="en-US" altLang="ko-KR" kern="0" dirty="0">
                <a:solidFill>
                  <a:schemeClr val="bg1">
                    <a:lumMod val="75000"/>
                  </a:schemeClr>
                </a:solidFill>
                <a:latin typeface="Consolas" panose="020B0609020204030204" pitchFamily="49" charset="0"/>
                <a:cs typeface="Consolas" panose="020B0609020204030204" pitchFamily="49" charset="0"/>
              </a:rPr>
              <a:t>html&gt;</a:t>
            </a:r>
            <a:endParaRPr lang="ko-KR" altLang="en-US">
              <a:solidFill>
                <a:schemeClr val="bg1">
                  <a:lumMod val="75000"/>
                </a:schemeClr>
              </a:solidFill>
              <a:latin typeface="Consolas" panose="020B0609020204030204" pitchFamily="49" charset="0"/>
              <a:cs typeface="Consolas" panose="020B0609020204030204" pitchFamily="49" charset="0"/>
            </a:endParaRPr>
          </a:p>
        </p:txBody>
      </p:sp>
      <p:sp>
        <p:nvSpPr>
          <p:cNvPr id="4" name="직사각형 3"/>
          <p:cNvSpPr/>
          <p:nvPr/>
        </p:nvSpPr>
        <p:spPr>
          <a:xfrm>
            <a:off x="6488624" y="2091774"/>
            <a:ext cx="4887132" cy="3532505"/>
          </a:xfrm>
          <a:prstGeom prst="rect">
            <a:avLst/>
          </a:prstGeom>
        </p:spPr>
        <p:txBody>
          <a:bodyPr wrap="square">
            <a:spAutoFit/>
          </a:bodyPr>
          <a:lstStyle/>
          <a:p>
            <a:pPr latinLnBrk="0">
              <a:lnSpc>
                <a:spcPct val="107000"/>
              </a:lnSpc>
            </a:pPr>
            <a:r>
              <a:rPr lang="en-US" altLang="ko-KR"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var</a:t>
            </a: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Timer = </a:t>
            </a:r>
            <a:r>
              <a:rPr lang="en-US" altLang="ko-KR"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React.createClass</a:t>
            </a: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render: function() {</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return (</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&lt;div&gt;Seconds Elapsed: 0&lt;/div&gt;</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kern="100">
              <a:latin typeface="Consolas" panose="020B0609020204030204" pitchFamily="49" charset="0"/>
              <a:ea typeface="맑은 고딕" panose="020B0503020000020004" pitchFamily="50" charset="-127"/>
              <a:cs typeface="Consolas" panose="020B0609020204030204" pitchFamily="49" charset="0"/>
            </a:endParaRPr>
          </a:p>
          <a:p>
            <a:r>
              <a:rPr lang="en-US" altLang="ko-KR" kern="0" dirty="0" smtClean="0">
                <a:solidFill>
                  <a:srgbClr val="333333"/>
                </a:solidFill>
                <a:latin typeface="Consolas" panose="020B0609020204030204" pitchFamily="49" charset="0"/>
                <a:cs typeface="Consolas" panose="020B0609020204030204" pitchFamily="49" charset="0"/>
              </a:rPr>
              <a:t>});</a:t>
            </a:r>
          </a:p>
          <a:p>
            <a:endParaRPr lang="en-US" altLang="ko-KR" kern="0" dirty="0">
              <a:solidFill>
                <a:srgbClr val="333333"/>
              </a:solidFill>
              <a:latin typeface="Consolas" panose="020B0609020204030204" pitchFamily="49" charset="0"/>
              <a:cs typeface="Consolas" panose="020B0609020204030204" pitchFamily="49" charset="0"/>
            </a:endParaRPr>
          </a:p>
          <a:p>
            <a:pPr latinLnBrk="0"/>
            <a:r>
              <a:rPr lang="en-US" altLang="ko-KR" dirty="0" err="1"/>
              <a:t>ReactDOM.render</a:t>
            </a:r>
            <a:r>
              <a:rPr lang="en-US" altLang="ko-KR" dirty="0"/>
              <a:t>(</a:t>
            </a:r>
            <a:endParaRPr lang="ko-KR" altLang="ko-KR"/>
          </a:p>
          <a:p>
            <a:pPr latinLnBrk="0"/>
            <a:r>
              <a:rPr lang="en-US" altLang="ko-KR" dirty="0"/>
              <a:t>  &lt;Timer /&gt;,</a:t>
            </a:r>
            <a:endParaRPr lang="ko-KR" altLang="ko-KR"/>
          </a:p>
          <a:p>
            <a:pPr latinLnBrk="0"/>
            <a:r>
              <a:rPr lang="en-US" altLang="ko-KR" dirty="0"/>
              <a:t>  </a:t>
            </a:r>
            <a:r>
              <a:rPr lang="en-US" altLang="ko-KR" dirty="0" err="1"/>
              <a:t>document.getElementById</a:t>
            </a:r>
            <a:r>
              <a:rPr lang="en-US" altLang="ko-KR" dirty="0"/>
              <a:t>('example')</a:t>
            </a:r>
            <a:endParaRPr lang="ko-KR" altLang="ko-KR"/>
          </a:p>
          <a:p>
            <a:r>
              <a:rPr lang="en-US" altLang="ko-KR" dirty="0"/>
              <a:t>);</a:t>
            </a:r>
            <a:endParaRPr lang="ko-KR" altLang="en-US">
              <a:latin typeface="Consolas" panose="020B0609020204030204" pitchFamily="49" charset="0"/>
              <a:cs typeface="Consolas" panose="020B0609020204030204" pitchFamily="49" charset="0"/>
            </a:endParaRPr>
          </a:p>
        </p:txBody>
      </p:sp>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29353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Timer</a:t>
            </a:r>
            <a:endParaRPr lang="ko-KR" altLang="en-US"/>
          </a:p>
        </p:txBody>
      </p:sp>
      <p:sp>
        <p:nvSpPr>
          <p:cNvPr id="4" name="직사각형 3"/>
          <p:cNvSpPr/>
          <p:nvPr/>
        </p:nvSpPr>
        <p:spPr>
          <a:xfrm>
            <a:off x="1639004" y="853360"/>
            <a:ext cx="8905629" cy="5612690"/>
          </a:xfrm>
          <a:prstGeom prst="rect">
            <a:avLst/>
          </a:prstGeom>
        </p:spPr>
        <p:txBody>
          <a:bodyPr wrap="square">
            <a:spAutoFit/>
          </a:bodyPr>
          <a:lstStyle/>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class Timer extends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React.Component</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constructor (props)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super(props);</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this.state</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secondsElapsed</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0</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tick ()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this.setState</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secondsElapsed</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this.state.secondsElapsed</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+ 1});</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componentDidMount</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this.interval</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setInterval</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this.tick</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1000);</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componentWillUnmount</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clearInterval</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this.interval</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render ()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return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&lt;div&gt;Seconds Elapsed: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this.state.secondsElapsed</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}&lt;/div&gt;</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ReactDOM.render</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&lt;Timer /&gt;,</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200" kern="0" dirty="0" err="1">
                <a:solidFill>
                  <a:srgbClr val="333333"/>
                </a:solidFill>
                <a:latin typeface="Consolas" panose="020B0609020204030204" pitchFamily="49" charset="0"/>
                <a:ea typeface="맑은 고딕" panose="020B0503020000020004" pitchFamily="50" charset="-127"/>
                <a:cs typeface="Consolas" panose="020B0609020204030204" pitchFamily="49" charset="0"/>
              </a:rPr>
              <a:t>document.getElementById</a:t>
            </a:r>
            <a:r>
              <a:rPr lang="en-US" altLang="ko-KR" sz="12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('example')</a:t>
            </a:r>
            <a:endParaRPr lang="ko-KR" altLang="ko-KR" sz="1200" kern="100">
              <a:latin typeface="Consolas" panose="020B0609020204030204" pitchFamily="49" charset="0"/>
              <a:ea typeface="맑은 고딕" panose="020B0503020000020004" pitchFamily="50" charset="-127"/>
              <a:cs typeface="Consolas" panose="020B0609020204030204" pitchFamily="49" charset="0"/>
            </a:endParaRPr>
          </a:p>
          <a:p>
            <a:r>
              <a:rPr lang="en-US" altLang="ko-KR" sz="1200" kern="0" dirty="0">
                <a:solidFill>
                  <a:srgbClr val="333333"/>
                </a:solidFill>
                <a:latin typeface="Consolas" panose="020B0609020204030204" pitchFamily="49" charset="0"/>
                <a:cs typeface="Consolas" panose="020B0609020204030204" pitchFamily="49" charset="0"/>
              </a:rPr>
              <a:t>);</a:t>
            </a:r>
            <a:endParaRPr lang="ko-KR" altLang="en-US" sz="1200">
              <a:latin typeface="Consolas" panose="020B0609020204030204" pitchFamily="49" charset="0"/>
              <a:cs typeface="Consolas" panose="020B0609020204030204" pitchFamily="49" charset="0"/>
            </a:endParaRPr>
          </a:p>
        </p:txBody>
      </p:sp>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564192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React </a:t>
            </a:r>
            <a:r>
              <a:rPr lang="ko-KR" altLang="en-US" smtClean="0"/>
              <a:t>특징</a:t>
            </a:r>
            <a:endParaRPr lang="ko-KR" altLang="en-US"/>
          </a:p>
        </p:txBody>
      </p:sp>
      <p:pic>
        <p:nvPicPr>
          <p:cNvPr id="4" name="그림 3"/>
          <p:cNvPicPr/>
          <p:nvPr/>
        </p:nvPicPr>
        <p:blipFill>
          <a:blip r:embed="rId3"/>
          <a:stretch>
            <a:fillRect/>
          </a:stretch>
        </p:blipFill>
        <p:spPr>
          <a:xfrm>
            <a:off x="581170" y="1370475"/>
            <a:ext cx="10956453" cy="2721840"/>
          </a:xfrm>
          <a:prstGeom prst="rect">
            <a:avLst/>
          </a:prstGeom>
        </p:spPr>
      </p:pic>
      <p:pic>
        <p:nvPicPr>
          <p:cNvPr id="2" name="그림 1"/>
          <p:cNvPicPr>
            <a:picLocks noChangeAspect="1"/>
          </p:cNvPicPr>
          <p:nvPr/>
        </p:nvPicPr>
        <p:blipFill>
          <a:blip r:embed="rId4"/>
          <a:stretch>
            <a:fillRect/>
          </a:stretch>
        </p:blipFill>
        <p:spPr>
          <a:xfrm>
            <a:off x="7889919" y="1370475"/>
            <a:ext cx="3664014" cy="2719052"/>
          </a:xfrm>
          <a:prstGeom prst="rect">
            <a:avLst/>
          </a:prstGeom>
        </p:spPr>
      </p:pic>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690448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Virtual DOM</a:t>
            </a:r>
            <a:endParaRPr lang="ko-KR" altLang="en-US"/>
          </a:p>
        </p:txBody>
      </p:sp>
      <p:sp>
        <p:nvSpPr>
          <p:cNvPr id="3" name="내용 개체 틀 2"/>
          <p:cNvSpPr>
            <a:spLocks noGrp="1"/>
          </p:cNvSpPr>
          <p:nvPr>
            <p:ph idx="1"/>
          </p:nvPr>
        </p:nvSpPr>
        <p:spPr/>
        <p:txBody>
          <a:bodyPr/>
          <a:lstStyle/>
          <a:p>
            <a:pPr fontAlgn="base"/>
            <a:r>
              <a:rPr lang="ko-KR" altLang="en-US" dirty="0" smtClean="0"/>
              <a:t>실제 </a:t>
            </a:r>
            <a:r>
              <a:rPr lang="en-US" altLang="ko-KR" dirty="0"/>
              <a:t>DOM </a:t>
            </a:r>
            <a:r>
              <a:rPr lang="ko-KR" altLang="en-US"/>
              <a:t>에 접근하여 조작하는 </a:t>
            </a:r>
            <a:r>
              <a:rPr lang="ko-KR" altLang="en-US" smtClean="0"/>
              <a:t>대신</a:t>
            </a:r>
            <a:r>
              <a:rPr lang="en-US" altLang="ko-KR" dirty="0" smtClean="0"/>
              <a:t> </a:t>
            </a:r>
            <a:r>
              <a:rPr lang="ko-KR" altLang="en-US"/>
              <a:t>이를 추상화 시킨 자바스크립트 객체를 </a:t>
            </a:r>
            <a:r>
              <a:rPr lang="ko-KR" altLang="en-US" smtClean="0"/>
              <a:t>구성</a:t>
            </a:r>
            <a:endParaRPr lang="en-US" altLang="ko-KR" dirty="0" smtClean="0"/>
          </a:p>
          <a:p>
            <a:pPr fontAlgn="base"/>
            <a:r>
              <a:rPr lang="en-US" altLang="ko-KR" dirty="0" smtClean="0"/>
              <a:t>React </a:t>
            </a:r>
            <a:r>
              <a:rPr lang="ko-KR" altLang="en-US" smtClean="0"/>
              <a:t>에서 브라우저상의 </a:t>
            </a:r>
            <a:r>
              <a:rPr lang="ko-KR" altLang="en-US"/>
              <a:t>실제 </a:t>
            </a:r>
            <a:r>
              <a:rPr lang="en-US" altLang="ko-KR" dirty="0"/>
              <a:t>DOM </a:t>
            </a:r>
            <a:r>
              <a:rPr lang="ko-KR" altLang="en-US"/>
              <a:t>을 업데이트 </a:t>
            </a:r>
            <a:r>
              <a:rPr lang="ko-KR" altLang="en-US" smtClean="0"/>
              <a:t>방법</a:t>
            </a:r>
            <a:endParaRPr lang="en-US" altLang="ko-KR" dirty="0" smtClean="0"/>
          </a:p>
          <a:p>
            <a:pPr marL="997200" lvl="1" indent="-457200" fontAlgn="base">
              <a:buFont typeface="+mj-lt"/>
              <a:buAutoNum type="arabicPeriod"/>
            </a:pPr>
            <a:r>
              <a:rPr lang="ko-KR" altLang="en-US" dirty="0" smtClean="0"/>
              <a:t>데이터가 </a:t>
            </a:r>
            <a:r>
              <a:rPr lang="ko-KR" altLang="en-US" dirty="0"/>
              <a:t>업데이트되면</a:t>
            </a:r>
            <a:r>
              <a:rPr lang="en-US" altLang="ko-KR" dirty="0"/>
              <a:t>, </a:t>
            </a:r>
            <a:r>
              <a:rPr lang="ko-KR" altLang="en-US"/>
              <a:t>전체 </a:t>
            </a:r>
            <a:r>
              <a:rPr lang="en-US" altLang="ko-KR" dirty="0"/>
              <a:t>UI </a:t>
            </a:r>
            <a:r>
              <a:rPr lang="ko-KR" altLang="en-US"/>
              <a:t>를 </a:t>
            </a:r>
            <a:r>
              <a:rPr lang="en-US" altLang="ko-KR" dirty="0"/>
              <a:t>Virtual DOM </a:t>
            </a:r>
            <a:r>
              <a:rPr lang="ko-KR" altLang="en-US"/>
              <a:t>에 </a:t>
            </a:r>
            <a:r>
              <a:rPr lang="ko-KR" altLang="en-US" smtClean="0"/>
              <a:t>리렌더링</a:t>
            </a:r>
            <a:endParaRPr lang="en-US" altLang="ko-KR" dirty="0" smtClean="0"/>
          </a:p>
          <a:p>
            <a:pPr marL="997200" lvl="1" indent="-457200" fontAlgn="base">
              <a:buFont typeface="+mj-lt"/>
              <a:buAutoNum type="arabicPeriod"/>
            </a:pPr>
            <a:r>
              <a:rPr lang="ko-KR" altLang="en-US" dirty="0" smtClean="0"/>
              <a:t>이전 </a:t>
            </a:r>
            <a:r>
              <a:rPr lang="en-US" altLang="ko-KR" dirty="0"/>
              <a:t>Virtual DOM </a:t>
            </a:r>
            <a:r>
              <a:rPr lang="ko-KR" altLang="en-US"/>
              <a:t>에 있던 내용과 현재의 내용을 </a:t>
            </a:r>
            <a:r>
              <a:rPr lang="ko-KR" altLang="en-US" smtClean="0"/>
              <a:t>비교</a:t>
            </a:r>
            <a:endParaRPr lang="en-US" altLang="ko-KR" dirty="0" smtClean="0"/>
          </a:p>
          <a:p>
            <a:pPr marL="997200" lvl="1" indent="-457200" fontAlgn="base">
              <a:buFont typeface="+mj-lt"/>
              <a:buAutoNum type="arabicPeriod"/>
            </a:pPr>
            <a:r>
              <a:rPr lang="ko-KR" altLang="en-US" dirty="0" smtClean="0"/>
              <a:t>바뀐 </a:t>
            </a:r>
            <a:r>
              <a:rPr lang="ko-KR" altLang="en-US" dirty="0"/>
              <a:t>부분만 실제 </a:t>
            </a:r>
            <a:r>
              <a:rPr lang="en-US" altLang="ko-KR" dirty="0"/>
              <a:t>DOM </a:t>
            </a:r>
            <a:r>
              <a:rPr lang="ko-KR" altLang="en-US"/>
              <a:t>에 </a:t>
            </a:r>
            <a:r>
              <a:rPr lang="ko-KR" altLang="en-US" smtClean="0"/>
              <a:t>적용</a:t>
            </a:r>
            <a:endParaRPr lang="en-US" altLang="ko-KR" dirty="0"/>
          </a:p>
          <a:p>
            <a:endParaRPr lang="ko-KR" altLang="en-US" dirty="0"/>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8" descr="react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0681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dirty="0"/>
              <a:t>Progressive Web Apps </a:t>
            </a:r>
            <a:r>
              <a:rPr lang="ko-KR" altLang="en-US" b="1" smtClean="0"/>
              <a:t>적용 사례들</a:t>
            </a:r>
            <a:endParaRPr lang="ko-KR" altLang="en-US"/>
          </a:p>
        </p:txBody>
      </p:sp>
      <p:pic>
        <p:nvPicPr>
          <p:cNvPr id="3078" name="Picture 6" descr="pwa app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432" y="1544064"/>
            <a:ext cx="2034987" cy="36177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wa app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1272" y="2533708"/>
            <a:ext cx="1800374" cy="3476168"/>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5"/>
          <a:stretch>
            <a:fillRect/>
          </a:stretch>
        </p:blipFill>
        <p:spPr>
          <a:xfrm>
            <a:off x="9403064" y="1658214"/>
            <a:ext cx="1911041" cy="3693294"/>
          </a:xfrm>
          <a:prstGeom prst="rect">
            <a:avLst/>
          </a:prstGeom>
        </p:spPr>
      </p:pic>
      <p:pic>
        <p:nvPicPr>
          <p:cNvPr id="12" name="Picture 4" descr="https://developers.google.com/web/showcase/2016/images/housing/SearchResultsListingPag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1646" y="1921498"/>
            <a:ext cx="1912547" cy="3825094"/>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p:cNvPicPr>
            <a:picLocks noChangeAspect="1"/>
          </p:cNvPicPr>
          <p:nvPr/>
        </p:nvPicPr>
        <p:blipFill>
          <a:blip r:embed="rId7"/>
          <a:stretch>
            <a:fillRect/>
          </a:stretch>
        </p:blipFill>
        <p:spPr>
          <a:xfrm>
            <a:off x="172110" y="1999731"/>
            <a:ext cx="2136542" cy="3796470"/>
          </a:xfrm>
          <a:prstGeom prst="rect">
            <a:avLst/>
          </a:prstGeom>
        </p:spPr>
      </p:pic>
    </p:spTree>
    <p:extLst>
      <p:ext uri="{BB962C8B-B14F-4D97-AF65-F5344CB8AC3E}">
        <p14:creationId xmlns:p14="http://schemas.microsoft.com/office/powerpoint/2010/main" val="40146918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장점</a:t>
            </a:r>
            <a:endParaRPr lang="ko-KR" altLang="en-US" dirty="0"/>
          </a:p>
        </p:txBody>
      </p:sp>
      <p:sp>
        <p:nvSpPr>
          <p:cNvPr id="3" name="내용 개체 틀 2"/>
          <p:cNvSpPr>
            <a:spLocks noGrp="1"/>
          </p:cNvSpPr>
          <p:nvPr>
            <p:ph idx="1"/>
          </p:nvPr>
        </p:nvSpPr>
        <p:spPr/>
        <p:txBody>
          <a:bodyPr/>
          <a:lstStyle/>
          <a:p>
            <a:pPr fontAlgn="base"/>
            <a:r>
              <a:rPr lang="en-US" altLang="ko-KR" dirty="0"/>
              <a:t>Virtual DOM </a:t>
            </a:r>
            <a:r>
              <a:rPr lang="ko-KR" altLang="en-US"/>
              <a:t>을 사용한 어플리케이션의 성능 향상</a:t>
            </a:r>
          </a:p>
          <a:p>
            <a:pPr fontAlgn="base"/>
            <a:r>
              <a:rPr lang="ko-KR" altLang="en-US" dirty="0"/>
              <a:t>클라이언트에서도 </a:t>
            </a:r>
            <a:r>
              <a:rPr lang="ko-KR" altLang="en-US" dirty="0" err="1"/>
              <a:t>렌더링</a:t>
            </a:r>
            <a:r>
              <a:rPr lang="ko-KR" altLang="en-US" dirty="0"/>
              <a:t> 될 수 있고</a:t>
            </a:r>
            <a:r>
              <a:rPr lang="en-US" altLang="ko-KR" dirty="0"/>
              <a:t>, </a:t>
            </a:r>
            <a:r>
              <a:rPr lang="ko-KR" altLang="en-US"/>
              <a:t>서버측에서도 렌더링 될 수 </a:t>
            </a:r>
            <a:r>
              <a:rPr lang="ko-KR" altLang="en-US" smtClean="0"/>
              <a:t>있음</a:t>
            </a:r>
            <a:endParaRPr lang="en-US" altLang="ko-KR" dirty="0"/>
          </a:p>
          <a:p>
            <a:pPr fontAlgn="base"/>
            <a:r>
              <a:rPr lang="en-US" altLang="ko-KR" dirty="0"/>
              <a:t>Component </a:t>
            </a:r>
            <a:r>
              <a:rPr lang="ko-KR" altLang="en-US"/>
              <a:t>의 가독성이 매우 높고 간단하여 쉬운 </a:t>
            </a:r>
            <a:r>
              <a:rPr lang="ko-KR" altLang="en-US" smtClean="0"/>
              <a:t>유지보수 가능</a:t>
            </a:r>
            <a:endParaRPr lang="en-US" altLang="ko-KR" dirty="0" smtClean="0"/>
          </a:p>
          <a:p>
            <a:pPr fontAlgn="base"/>
            <a:r>
              <a:rPr lang="ko-KR" altLang="en-US" dirty="0" smtClean="0"/>
              <a:t>프레임워크가 </a:t>
            </a:r>
            <a:r>
              <a:rPr lang="ko-KR" altLang="en-US" dirty="0"/>
              <a:t>아닌 라이브러리서 다른 프레임워크들과 사용이 </a:t>
            </a:r>
            <a:r>
              <a:rPr lang="ko-KR" altLang="en-US" dirty="0" smtClean="0"/>
              <a:t>가능</a:t>
            </a:r>
            <a:endParaRPr lang="en-US" altLang="ko-KR" dirty="0" smtClean="0"/>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8" descr="react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709862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smtClean="0"/>
              <a:t>제한</a:t>
            </a:r>
            <a:endParaRPr lang="ko-KR" altLang="en-US" dirty="0"/>
          </a:p>
        </p:txBody>
      </p:sp>
      <p:sp>
        <p:nvSpPr>
          <p:cNvPr id="3" name="내용 개체 틀 2"/>
          <p:cNvSpPr>
            <a:spLocks noGrp="1"/>
          </p:cNvSpPr>
          <p:nvPr>
            <p:ph idx="1"/>
          </p:nvPr>
        </p:nvSpPr>
        <p:spPr/>
        <p:txBody>
          <a:bodyPr/>
          <a:lstStyle/>
          <a:p>
            <a:pPr fontAlgn="base"/>
            <a:r>
              <a:rPr lang="ko-KR" altLang="en-US" dirty="0"/>
              <a:t>어플리케이션의 </a:t>
            </a:r>
            <a:r>
              <a:rPr lang="en-US" altLang="ko-KR" dirty="0"/>
              <a:t>View </a:t>
            </a:r>
            <a:r>
              <a:rPr lang="ko-KR" altLang="en-US"/>
              <a:t>레이어만 다루므로 이 외의 부분은 다른 기술을 사용해야 </a:t>
            </a:r>
            <a:r>
              <a:rPr lang="ko-KR" altLang="en-US" smtClean="0"/>
              <a:t>함</a:t>
            </a:r>
            <a:endParaRPr lang="en-US" altLang="ko-KR" dirty="0"/>
          </a:p>
          <a:p>
            <a:pPr fontAlgn="base"/>
            <a:r>
              <a:rPr lang="en-US" altLang="ko-KR" dirty="0"/>
              <a:t>React </a:t>
            </a:r>
            <a:r>
              <a:rPr lang="ko-KR" altLang="en-US"/>
              <a:t>버전 </a:t>
            </a:r>
            <a:r>
              <a:rPr lang="en-US" altLang="ko-KR" dirty="0"/>
              <a:t>v15</a:t>
            </a:r>
            <a:r>
              <a:rPr lang="ko-KR" altLang="en-US"/>
              <a:t>부터 </a:t>
            </a:r>
            <a:r>
              <a:rPr lang="en-US" altLang="ko-KR" dirty="0"/>
              <a:t>IE8 </a:t>
            </a:r>
            <a:r>
              <a:rPr lang="ko-KR" altLang="en-US"/>
              <a:t>이하 버전을 지원하지 </a:t>
            </a:r>
            <a:r>
              <a:rPr lang="ko-KR" altLang="en-US" smtClean="0"/>
              <a:t>않음</a:t>
            </a:r>
            <a:endParaRPr lang="en-US" altLang="ko-KR" dirty="0"/>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8" descr="react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57511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a:t>
            </a:r>
            <a:endParaRPr lang="ko-KR" altLang="en-US"/>
          </a:p>
        </p:txBody>
      </p:sp>
      <p:sp>
        <p:nvSpPr>
          <p:cNvPr id="3" name="내용 개체 틀 2"/>
          <p:cNvSpPr>
            <a:spLocks noGrp="1"/>
          </p:cNvSpPr>
          <p:nvPr>
            <p:ph idx="1"/>
          </p:nvPr>
        </p:nvSpPr>
        <p:spPr/>
        <p:txBody>
          <a:bodyPr/>
          <a:lstStyle/>
          <a:p>
            <a:r>
              <a:rPr lang="en-US" altLang="ko-KR" dirty="0" smtClean="0"/>
              <a:t>React official page</a:t>
            </a:r>
          </a:p>
          <a:p>
            <a:pPr lvl="1"/>
            <a:r>
              <a:rPr lang="en-US" altLang="ko-KR" dirty="0" smtClean="0"/>
              <a:t>https://facebook.github.io/react/</a:t>
            </a:r>
          </a:p>
          <a:p>
            <a:r>
              <a:rPr lang="en-US" altLang="ko-KR" dirty="0" smtClean="0"/>
              <a:t>REACT </a:t>
            </a:r>
            <a:r>
              <a:rPr lang="ko-KR" altLang="en-US" smtClean="0"/>
              <a:t>강좌</a:t>
            </a:r>
            <a:endParaRPr lang="en-US" altLang="ko-KR" dirty="0" smtClean="0"/>
          </a:p>
          <a:p>
            <a:pPr lvl="1"/>
            <a:r>
              <a:rPr lang="en-US" altLang="ko-KR" dirty="0" smtClean="0">
                <a:hlinkClick r:id="rId2"/>
              </a:rPr>
              <a:t>https://velopert.com/775</a:t>
            </a:r>
            <a:endParaRPr lang="en-US" altLang="ko-KR" dirty="0" smtClean="0"/>
          </a:p>
          <a:p>
            <a:pPr lvl="1"/>
            <a:endParaRPr lang="en-US" altLang="ko-KR" dirty="0"/>
          </a:p>
          <a:p>
            <a:pPr lvl="1"/>
            <a:r>
              <a:rPr lang="en-US" altLang="ko-KR" dirty="0"/>
              <a:t>https://hackernoon.com/why-you-should-integrate-react-into-your-webpage-31c586f6631c#.bh9gdbebq</a:t>
            </a:r>
            <a:endParaRPr lang="ko-KR" altLang="en-US"/>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8" descr="react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116374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내용 개체 틀 16"/>
          <p:cNvSpPr>
            <a:spLocks noGrp="1"/>
          </p:cNvSpPr>
          <p:nvPr>
            <p:ph idx="1"/>
          </p:nvPr>
        </p:nvSpPr>
        <p:spPr>
          <a:xfrm>
            <a:off x="2709255" y="2647318"/>
            <a:ext cx="3621207" cy="3540518"/>
          </a:xfrm>
        </p:spPr>
        <p:txBody>
          <a:bodyPr anchor="ctr"/>
          <a:lstStyle/>
          <a:p>
            <a:pPr indent="0">
              <a:lnSpc>
                <a:spcPct val="200000"/>
              </a:lnSpc>
              <a:buNone/>
            </a:pPr>
            <a:r>
              <a:rPr lang="en-US" altLang="ko-KR" sz="2000" dirty="0" smtClean="0"/>
              <a:t>Instant Loading</a:t>
            </a:r>
          </a:p>
          <a:p>
            <a:pPr indent="0">
              <a:lnSpc>
                <a:spcPct val="200000"/>
              </a:lnSpc>
              <a:buNone/>
            </a:pPr>
            <a:r>
              <a:rPr lang="en-US" altLang="ko-KR" sz="2000" dirty="0" smtClean="0"/>
              <a:t>Installable</a:t>
            </a:r>
          </a:p>
          <a:p>
            <a:pPr indent="0">
              <a:lnSpc>
                <a:spcPct val="200000"/>
              </a:lnSpc>
              <a:buNone/>
            </a:pPr>
            <a:r>
              <a:rPr lang="en-US" altLang="ko-KR" sz="2000" dirty="0" smtClean="0"/>
              <a:t>Push Notification</a:t>
            </a:r>
          </a:p>
          <a:p>
            <a:pPr indent="0">
              <a:lnSpc>
                <a:spcPct val="200000"/>
              </a:lnSpc>
              <a:buNone/>
            </a:pPr>
            <a:r>
              <a:rPr lang="en-US" altLang="ko-KR" sz="2000" dirty="0" smtClean="0"/>
              <a:t>Fast</a:t>
            </a:r>
          </a:p>
          <a:p>
            <a:pPr indent="0">
              <a:lnSpc>
                <a:spcPct val="200000"/>
              </a:lnSpc>
              <a:buNone/>
            </a:pPr>
            <a:r>
              <a:rPr lang="en-US" altLang="ko-KR" sz="2000" dirty="0" smtClean="0"/>
              <a:t>Secure</a:t>
            </a:r>
            <a:endParaRPr lang="ko-KR" altLang="en-US" sz="2000" dirty="0"/>
          </a:p>
        </p:txBody>
      </p:sp>
      <p:sp>
        <p:nvSpPr>
          <p:cNvPr id="3" name="제목 2"/>
          <p:cNvSpPr>
            <a:spLocks noGrp="1"/>
          </p:cNvSpPr>
          <p:nvPr>
            <p:ph type="title"/>
          </p:nvPr>
        </p:nvSpPr>
        <p:spPr/>
        <p:txBody>
          <a:bodyPr/>
          <a:lstStyle/>
          <a:p>
            <a:r>
              <a:rPr lang="en-US" altLang="ko-KR" dirty="0" smtClean="0"/>
              <a:t>Progressive Web App </a:t>
            </a:r>
            <a:r>
              <a:rPr lang="ko-KR" altLang="en-US" smtClean="0"/>
              <a:t>이란</a:t>
            </a:r>
            <a:r>
              <a:rPr lang="en-US" altLang="ko-KR" dirty="0" smtClean="0"/>
              <a:t>?</a:t>
            </a:r>
            <a:endParaRPr lang="ko-KR" altLang="en-US" dirty="0"/>
          </a:p>
        </p:txBody>
      </p:sp>
      <p:grpSp>
        <p:nvGrpSpPr>
          <p:cNvPr id="5" name="그룹 4"/>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7" name="오각형 6"/>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8" name="그림 7"/>
            <p:cNvPicPr>
              <a:picLocks noChangeAspect="1"/>
            </p:cNvPicPr>
            <p:nvPr/>
          </p:nvPicPr>
          <p:blipFill rotWithShape="1">
            <a:blip r:embed="rId3"/>
            <a:srcRect l="6049" r="7008"/>
            <a:stretch/>
          </p:blipFill>
          <p:spPr>
            <a:xfrm>
              <a:off x="1189113" y="1458421"/>
              <a:ext cx="1514007" cy="1306042"/>
            </a:xfrm>
            <a:prstGeom prst="ellipse">
              <a:avLst/>
            </a:prstGeom>
          </p:spPr>
        </p:pic>
      </p:grpSp>
      <p:pic>
        <p:nvPicPr>
          <p:cNvPr id="11" name="그림 10"/>
          <p:cNvPicPr>
            <a:picLocks noChangeAspect="1"/>
          </p:cNvPicPr>
          <p:nvPr/>
        </p:nvPicPr>
        <p:blipFill>
          <a:blip r:embed="rId4"/>
          <a:stretch>
            <a:fillRect/>
          </a:stretch>
        </p:blipFill>
        <p:spPr>
          <a:xfrm>
            <a:off x="2209974" y="2851655"/>
            <a:ext cx="293726" cy="260474"/>
          </a:xfrm>
          <a:prstGeom prst="rect">
            <a:avLst/>
          </a:prstGeom>
        </p:spPr>
      </p:pic>
      <p:pic>
        <p:nvPicPr>
          <p:cNvPr id="12" name="그림 11"/>
          <p:cNvPicPr>
            <a:picLocks noChangeAspect="1"/>
          </p:cNvPicPr>
          <p:nvPr/>
        </p:nvPicPr>
        <p:blipFill>
          <a:blip r:embed="rId5"/>
          <a:stretch>
            <a:fillRect/>
          </a:stretch>
        </p:blipFill>
        <p:spPr>
          <a:xfrm>
            <a:off x="2150929" y="3565767"/>
            <a:ext cx="310352" cy="310352"/>
          </a:xfrm>
          <a:prstGeom prst="rect">
            <a:avLst/>
          </a:prstGeom>
        </p:spPr>
      </p:pic>
      <p:pic>
        <p:nvPicPr>
          <p:cNvPr id="13" name="그림 12"/>
          <p:cNvPicPr>
            <a:picLocks noChangeAspect="1"/>
          </p:cNvPicPr>
          <p:nvPr/>
        </p:nvPicPr>
        <p:blipFill>
          <a:blip r:embed="rId6"/>
          <a:stretch>
            <a:fillRect/>
          </a:stretch>
        </p:blipFill>
        <p:spPr>
          <a:xfrm>
            <a:off x="2185035" y="4325806"/>
            <a:ext cx="321436" cy="304810"/>
          </a:xfrm>
          <a:prstGeom prst="rect">
            <a:avLst/>
          </a:prstGeom>
        </p:spPr>
      </p:pic>
      <p:pic>
        <p:nvPicPr>
          <p:cNvPr id="14" name="그림 13"/>
          <p:cNvPicPr>
            <a:picLocks noChangeAspect="1"/>
          </p:cNvPicPr>
          <p:nvPr/>
        </p:nvPicPr>
        <p:blipFill>
          <a:blip r:embed="rId7"/>
          <a:stretch>
            <a:fillRect/>
          </a:stretch>
        </p:blipFill>
        <p:spPr>
          <a:xfrm>
            <a:off x="2240455" y="5043677"/>
            <a:ext cx="266016" cy="304810"/>
          </a:xfrm>
          <a:prstGeom prst="rect">
            <a:avLst/>
          </a:prstGeom>
        </p:spPr>
      </p:pic>
      <p:pic>
        <p:nvPicPr>
          <p:cNvPr id="15" name="그림 14"/>
          <p:cNvPicPr>
            <a:picLocks noChangeAspect="1"/>
          </p:cNvPicPr>
          <p:nvPr/>
        </p:nvPicPr>
        <p:blipFill>
          <a:blip r:embed="rId8"/>
          <a:stretch>
            <a:fillRect/>
          </a:stretch>
        </p:blipFill>
        <p:spPr>
          <a:xfrm>
            <a:off x="2240455" y="5744423"/>
            <a:ext cx="260474" cy="310352"/>
          </a:xfrm>
          <a:prstGeom prst="rect">
            <a:avLst/>
          </a:prstGeom>
        </p:spPr>
      </p:pic>
      <p:sp>
        <p:nvSpPr>
          <p:cNvPr id="2" name="TextBox 1"/>
          <p:cNvSpPr txBox="1"/>
          <p:nvPr/>
        </p:nvSpPr>
        <p:spPr>
          <a:xfrm>
            <a:off x="1285358" y="1139072"/>
            <a:ext cx="9612922" cy="1200329"/>
          </a:xfrm>
          <a:prstGeom prst="rect">
            <a:avLst/>
          </a:prstGeom>
          <a:noFill/>
        </p:spPr>
        <p:txBody>
          <a:bodyPr wrap="square" rtlCol="0">
            <a:spAutoFit/>
          </a:bodyPr>
          <a:lstStyle/>
          <a:p>
            <a:r>
              <a:rPr lang="en-US" altLang="ko-KR" sz="2400" dirty="0">
                <a:solidFill>
                  <a:srgbClr val="C00000"/>
                </a:solidFill>
                <a:latin typeface="LG스마트체 SemiBold" panose="020B0600000101010101" pitchFamily="50" charset="-127"/>
                <a:ea typeface="LG스마트체 SemiBold" panose="020B0600000101010101" pitchFamily="50" charset="-127"/>
              </a:rPr>
              <a:t>“Progressive Web Applications take advantage of new technologies to bring the best of mobile sites and native applications to users. They're reliable, fast, and engaging.</a:t>
            </a:r>
            <a:endParaRPr lang="ko-KR" altLang="en-US" sz="2400">
              <a:solidFill>
                <a:srgbClr val="C00000"/>
              </a:solidFill>
              <a:latin typeface="LG스마트체 SemiBold" panose="020B0600000101010101" pitchFamily="50" charset="-127"/>
              <a:ea typeface="LG스마트체 SemiBold" panose="020B0600000101010101" pitchFamily="50" charset="-127"/>
            </a:endParaRPr>
          </a:p>
        </p:txBody>
      </p:sp>
    </p:spTree>
    <p:extLst>
      <p:ext uri="{BB962C8B-B14F-4D97-AF65-F5344CB8AC3E}">
        <p14:creationId xmlns:p14="http://schemas.microsoft.com/office/powerpoint/2010/main" val="3261217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오른쪽 화살표 8"/>
          <p:cNvSpPr/>
          <p:nvPr/>
        </p:nvSpPr>
        <p:spPr bwMode="auto">
          <a:xfrm>
            <a:off x="5376673" y="3394518"/>
            <a:ext cx="1267968" cy="573024"/>
          </a:xfrm>
          <a:prstGeom prst="righ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2" name="내용 개체 틀 1"/>
          <p:cNvSpPr>
            <a:spLocks noGrp="1"/>
          </p:cNvSpPr>
          <p:nvPr>
            <p:ph idx="1"/>
          </p:nvPr>
        </p:nvSpPr>
        <p:spPr/>
        <p:txBody>
          <a:bodyPr/>
          <a:lstStyle/>
          <a:p>
            <a:r>
              <a:rPr lang="en-US" altLang="ko-KR" dirty="0" smtClean="0"/>
              <a:t>Lie-fi</a:t>
            </a:r>
          </a:p>
        </p:txBody>
      </p:sp>
      <p:sp>
        <p:nvSpPr>
          <p:cNvPr id="3" name="제목 2"/>
          <p:cNvSpPr>
            <a:spLocks noGrp="1"/>
          </p:cNvSpPr>
          <p:nvPr>
            <p:ph type="title"/>
          </p:nvPr>
        </p:nvSpPr>
        <p:spPr/>
        <p:txBody>
          <a:bodyPr/>
          <a:lstStyle/>
          <a:p>
            <a:r>
              <a:rPr lang="en-US" altLang="ko-KR" dirty="0" smtClean="0"/>
              <a:t>Service Workers</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a:srcRect l="6049" r="7008"/>
            <a:stretch/>
          </p:blipFill>
          <p:spPr>
            <a:xfrm>
              <a:off x="1189113" y="1458421"/>
              <a:ext cx="1514007" cy="1306042"/>
            </a:xfrm>
            <a:prstGeom prst="ellipse">
              <a:avLst/>
            </a:prstGeom>
          </p:spPr>
        </p:pic>
      </p:grpSp>
      <p:pic>
        <p:nvPicPr>
          <p:cNvPr id="7" name="그림 6"/>
          <p:cNvPicPr>
            <a:picLocks noChangeAspect="1"/>
          </p:cNvPicPr>
          <p:nvPr/>
        </p:nvPicPr>
        <p:blipFill>
          <a:blip r:embed="rId4"/>
          <a:stretch>
            <a:fillRect/>
          </a:stretch>
        </p:blipFill>
        <p:spPr>
          <a:xfrm>
            <a:off x="727052" y="1928177"/>
            <a:ext cx="3947652" cy="3896846"/>
          </a:xfrm>
          <a:prstGeom prst="rect">
            <a:avLst/>
          </a:prstGeom>
        </p:spPr>
      </p:pic>
      <p:pic>
        <p:nvPicPr>
          <p:cNvPr id="8" name="그림 7"/>
          <p:cNvPicPr>
            <a:picLocks noChangeAspect="1"/>
          </p:cNvPicPr>
          <p:nvPr/>
        </p:nvPicPr>
        <p:blipFill>
          <a:blip r:embed="rId5"/>
          <a:stretch>
            <a:fillRect/>
          </a:stretch>
        </p:blipFill>
        <p:spPr>
          <a:xfrm>
            <a:off x="7576854" y="1928177"/>
            <a:ext cx="3947652" cy="3896846"/>
          </a:xfrm>
          <a:prstGeom prst="rect">
            <a:avLst/>
          </a:prstGeom>
        </p:spPr>
      </p:pic>
      <p:pic>
        <p:nvPicPr>
          <p:cNvPr id="2052" name="Picture 4" descr="lie-fi"/>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301433" y="1928177"/>
            <a:ext cx="1373271" cy="1029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2195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Lie-fi, </a:t>
            </a:r>
            <a:r>
              <a:rPr lang="ko-KR" altLang="en-US" smtClean="0"/>
              <a:t>그리고</a:t>
            </a:r>
            <a:r>
              <a:rPr lang="en-US" altLang="ko-KR" dirty="0" smtClean="0"/>
              <a:t> Offline </a:t>
            </a:r>
            <a:r>
              <a:rPr lang="ko-KR" altLang="en-US" smtClean="0"/>
              <a:t>에서도</a:t>
            </a:r>
            <a:r>
              <a:rPr lang="en-US" altLang="ko-KR" dirty="0" smtClean="0"/>
              <a:t>!</a:t>
            </a:r>
            <a:endParaRPr lang="en-US" altLang="ko-KR" dirty="0" smtClean="0"/>
          </a:p>
        </p:txBody>
      </p:sp>
      <p:sp>
        <p:nvSpPr>
          <p:cNvPr id="3" name="제목 2"/>
          <p:cNvSpPr>
            <a:spLocks noGrp="1"/>
          </p:cNvSpPr>
          <p:nvPr>
            <p:ph type="title"/>
          </p:nvPr>
        </p:nvSpPr>
        <p:spPr/>
        <p:txBody>
          <a:bodyPr/>
          <a:lstStyle/>
          <a:p>
            <a:r>
              <a:rPr lang="en-US" altLang="ko-KR" dirty="0" smtClean="0"/>
              <a:t>Service Workers</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a:srcRect l="6049" r="7008"/>
            <a:stretch/>
          </p:blipFill>
          <p:spPr>
            <a:xfrm>
              <a:off x="1189113" y="1458421"/>
              <a:ext cx="1514007" cy="1306042"/>
            </a:xfrm>
            <a:prstGeom prst="ellipse">
              <a:avLst/>
            </a:prstGeom>
          </p:spPr>
        </p:pic>
      </p:grpSp>
      <p:pic>
        <p:nvPicPr>
          <p:cNvPr id="12" name="그림 11"/>
          <p:cNvPicPr>
            <a:picLocks noChangeAspect="1"/>
          </p:cNvPicPr>
          <p:nvPr/>
        </p:nvPicPr>
        <p:blipFill>
          <a:blip r:embed="rId4"/>
          <a:stretch>
            <a:fillRect/>
          </a:stretch>
        </p:blipFill>
        <p:spPr>
          <a:xfrm>
            <a:off x="3742943" y="1623328"/>
            <a:ext cx="4397883" cy="4535727"/>
          </a:xfrm>
          <a:prstGeom prst="rect">
            <a:avLst/>
          </a:prstGeom>
        </p:spPr>
      </p:pic>
      <p:sp>
        <p:nvSpPr>
          <p:cNvPr id="7" name="모서리가 둥근 직사각형 6"/>
          <p:cNvSpPr/>
          <p:nvPr/>
        </p:nvSpPr>
        <p:spPr bwMode="auto">
          <a:xfrm>
            <a:off x="6330462" y="5392615"/>
            <a:ext cx="937846" cy="375139"/>
          </a:xfrm>
          <a:prstGeom prst="roundRect">
            <a:avLst/>
          </a:prstGeom>
          <a:noFill/>
          <a:ln w="19050"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9" name="모서리가 둥근 직사각형 8"/>
          <p:cNvSpPr/>
          <p:nvPr/>
        </p:nvSpPr>
        <p:spPr bwMode="auto">
          <a:xfrm>
            <a:off x="7010400" y="2438399"/>
            <a:ext cx="1130426" cy="375139"/>
          </a:xfrm>
          <a:prstGeom prst="roundRect">
            <a:avLst/>
          </a:prstGeom>
          <a:noFill/>
          <a:ln w="19050"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Tree>
    <p:extLst>
      <p:ext uri="{BB962C8B-B14F-4D97-AF65-F5344CB8AC3E}">
        <p14:creationId xmlns:p14="http://schemas.microsoft.com/office/powerpoint/2010/main" val="41432528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solidFill>
                  <a:srgbClr val="C00000"/>
                </a:solidFill>
              </a:rPr>
              <a:t>Background Sync</a:t>
            </a:r>
          </a:p>
        </p:txBody>
      </p:sp>
      <p:sp>
        <p:nvSpPr>
          <p:cNvPr id="3" name="제목 2"/>
          <p:cNvSpPr>
            <a:spLocks noGrp="1"/>
          </p:cNvSpPr>
          <p:nvPr>
            <p:ph type="title"/>
          </p:nvPr>
        </p:nvSpPr>
        <p:spPr/>
        <p:txBody>
          <a:bodyPr/>
          <a:lstStyle/>
          <a:p>
            <a:r>
              <a:rPr lang="en-US" altLang="ko-KR" dirty="0" smtClean="0"/>
              <a:t>Service Workers</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a:srcRect l="6049" r="7008"/>
            <a:stretch/>
          </p:blipFill>
          <p:spPr>
            <a:xfrm>
              <a:off x="1189113" y="1458421"/>
              <a:ext cx="1514007" cy="1306042"/>
            </a:xfrm>
            <a:prstGeom prst="ellipse">
              <a:avLst/>
            </a:prstGeom>
          </p:spPr>
        </p:pic>
      </p:grpSp>
      <p:pic>
        <p:nvPicPr>
          <p:cNvPr id="11" name="그림 10"/>
          <p:cNvPicPr>
            <a:picLocks noChangeAspect="1"/>
          </p:cNvPicPr>
          <p:nvPr/>
        </p:nvPicPr>
        <p:blipFill>
          <a:blip r:embed="rId4"/>
          <a:stretch>
            <a:fillRect/>
          </a:stretch>
        </p:blipFill>
        <p:spPr>
          <a:xfrm>
            <a:off x="924818" y="1600980"/>
            <a:ext cx="4034218" cy="4160100"/>
          </a:xfrm>
          <a:prstGeom prst="rect">
            <a:avLst/>
          </a:prstGeom>
        </p:spPr>
      </p:pic>
      <p:pic>
        <p:nvPicPr>
          <p:cNvPr id="13" name="그림 12"/>
          <p:cNvPicPr>
            <a:picLocks noChangeAspect="1"/>
          </p:cNvPicPr>
          <p:nvPr/>
        </p:nvPicPr>
        <p:blipFill>
          <a:blip r:embed="rId5"/>
          <a:stretch>
            <a:fillRect/>
          </a:stretch>
        </p:blipFill>
        <p:spPr>
          <a:xfrm>
            <a:off x="6298628" y="1600980"/>
            <a:ext cx="4034218" cy="4160100"/>
          </a:xfrm>
          <a:prstGeom prst="rect">
            <a:avLst/>
          </a:prstGeom>
        </p:spPr>
      </p:pic>
    </p:spTree>
    <p:extLst>
      <p:ext uri="{BB962C8B-B14F-4D97-AF65-F5344CB8AC3E}">
        <p14:creationId xmlns:p14="http://schemas.microsoft.com/office/powerpoint/2010/main" val="1307428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G">
  <a:themeElements>
    <a:clrScheme name="기류">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사용자 지정 1">
      <a:majorFont>
        <a:latin typeface="나눔고딕 ExtraBold"/>
        <a:ea typeface="나눔고딕 ExtraBold"/>
        <a:cs typeface=""/>
      </a:majorFont>
      <a:minorFont>
        <a:latin typeface="나눔고딕"/>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sz="1800" b="0" i="0" u="none" strike="noStrike" cap="none" normalizeH="0" baseline="0" smtClean="0">
            <a:ln>
              <a:noFill/>
            </a:ln>
            <a:solidFill>
              <a:schemeClr val="tx1"/>
            </a:solidFill>
            <a:effectLst/>
            <a:latin typeface="Arial" charset="0"/>
            <a:ea typeface="돋움" pitchFamily="50" charset="-127"/>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sz="1800" b="0" i="0" u="none" strike="noStrike" cap="none" normalizeH="0" baseline="0" smtClean="0">
            <a:ln>
              <a:noFill/>
            </a:ln>
            <a:solidFill>
              <a:schemeClr val="tx1"/>
            </a:solidFill>
            <a:effectLst/>
            <a:latin typeface="Arial" charset="0"/>
            <a:ea typeface="돋움" pitchFamily="50" charset="-127"/>
          </a:defRPr>
        </a:defPPr>
      </a:lstStyle>
    </a:lnDef>
  </a:objectDefaults>
  <a:extraClrSchemeLst>
    <a:extraClrScheme>
      <a:clrScheme name="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디자인 사용자 지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디자인 사용자 지정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디자인 사용자 지정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디자인 사용자 지정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디자인 사용자 지정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디자인 사용자 지정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디자인 사용자 지정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디자인 사용자 지정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디자인 사용자 지정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디자인 사용자 지정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디자인 사용자 지정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impleLG" id="{6FE94481-50FD-4CA5-9752-7B5CE3B545AA}" vid="{BF12B094-729C-4CA6-8A13-13DFC0031CA5}"/>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1457</TotalTime>
  <Words>3291</Words>
  <Application>Microsoft Office PowerPoint</Application>
  <PresentationFormat>와이드스크린</PresentationFormat>
  <Paragraphs>719</Paragraphs>
  <Slides>52</Slides>
  <Notes>45</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52</vt:i4>
      </vt:variant>
    </vt:vector>
  </HeadingPairs>
  <TitlesOfParts>
    <vt:vector size="65" baseType="lpstr">
      <vt:lpstr>LG스마트체 Bold</vt:lpstr>
      <vt:lpstr>LG스마트체 Light</vt:lpstr>
      <vt:lpstr>LG스마트체 Regular</vt:lpstr>
      <vt:lpstr>LG스마트체 SemiBold</vt:lpstr>
      <vt:lpstr>굴림</vt:lpstr>
      <vt:lpstr>나눔고딕</vt:lpstr>
      <vt:lpstr>돋움</vt:lpstr>
      <vt:lpstr>맑은 고딕</vt:lpstr>
      <vt:lpstr>Arial</vt:lpstr>
      <vt:lpstr>Consolas</vt:lpstr>
      <vt:lpstr>Times New Roman</vt:lpstr>
      <vt:lpstr>Wingdings</vt:lpstr>
      <vt:lpstr>simpleLG</vt:lpstr>
      <vt:lpstr>사례로 살펴보는 최신 웹 기술 트렌드</vt:lpstr>
      <vt:lpstr>Contents</vt:lpstr>
      <vt:lpstr>Contents</vt:lpstr>
      <vt:lpstr>PowerPoint 프레젠테이션</vt:lpstr>
      <vt:lpstr>Progressive Web Apps 적용 사례들</vt:lpstr>
      <vt:lpstr>Progressive Web App 이란?</vt:lpstr>
      <vt:lpstr>Service Workers</vt:lpstr>
      <vt:lpstr>Service Workers</vt:lpstr>
      <vt:lpstr>Service Workers</vt:lpstr>
      <vt:lpstr>Service Workers</vt:lpstr>
      <vt:lpstr>Push Notification</vt:lpstr>
      <vt:lpstr>Push Notification</vt:lpstr>
      <vt:lpstr>Service Workers 생명 주기</vt:lpstr>
      <vt:lpstr>Service Worker 확인해보기</vt:lpstr>
      <vt:lpstr>Service Worker 확인해보기</vt:lpstr>
      <vt:lpstr>Service Worker 확인해보기</vt:lpstr>
      <vt:lpstr>Service Worker 확인해보기</vt:lpstr>
      <vt:lpstr>Web App Manifest</vt:lpstr>
      <vt:lpstr>PWA 활용</vt:lpstr>
      <vt:lpstr>PWA 성공 사례</vt:lpstr>
      <vt:lpstr>점점 더 Native App처럼</vt:lpstr>
      <vt:lpstr>점점 더 Native App처럼</vt:lpstr>
      <vt:lpstr>점점 더 Native App처럼</vt:lpstr>
      <vt:lpstr>Status</vt:lpstr>
      <vt:lpstr>References</vt:lpstr>
      <vt:lpstr>Contents</vt:lpstr>
      <vt:lpstr>2016, “The Year of VR”</vt:lpstr>
      <vt:lpstr>VR 기술의 대중화</vt:lpstr>
      <vt:lpstr>WebVR</vt:lpstr>
      <vt:lpstr>WebVR을 구성하는 것들</vt:lpstr>
      <vt:lpstr>A-Frame</vt:lpstr>
      <vt:lpstr>PowerPoint 프레젠테이션</vt:lpstr>
      <vt:lpstr>PowerPoint 프레젠테이션</vt:lpstr>
      <vt:lpstr>Stereoscopic rendering</vt:lpstr>
      <vt:lpstr>WebVR API</vt:lpstr>
      <vt:lpstr>References</vt:lpstr>
      <vt:lpstr>Contents</vt:lpstr>
      <vt:lpstr>DOM의 문제점</vt:lpstr>
      <vt:lpstr>React란?</vt:lpstr>
      <vt:lpstr>React 특징</vt:lpstr>
      <vt:lpstr>Timer 예제</vt:lpstr>
      <vt:lpstr>Timer 예제</vt:lpstr>
      <vt:lpstr>React 특징</vt:lpstr>
      <vt:lpstr>Timer 예제</vt:lpstr>
      <vt:lpstr>React 특징</vt:lpstr>
      <vt:lpstr>Timer 예제</vt:lpstr>
      <vt:lpstr>Timer</vt:lpstr>
      <vt:lpstr>React 특징</vt:lpstr>
      <vt:lpstr>Virtual DOM</vt:lpstr>
      <vt:lpstr>장점</vt:lpstr>
      <vt:lpstr>제한</vt:lpstr>
      <vt:lpstr>Reference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사례로 살펴보는 최신 웹 기술 트렌드</dc:title>
  <dc:creator>Jihye Hong</dc:creator>
  <cp:lastModifiedBy>Jihye Hong</cp:lastModifiedBy>
  <cp:revision>227</cp:revision>
  <dcterms:created xsi:type="dcterms:W3CDTF">2016-10-11T08:39:37Z</dcterms:created>
  <dcterms:modified xsi:type="dcterms:W3CDTF">2016-10-18T12:59:58Z</dcterms:modified>
</cp:coreProperties>
</file>